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366" r:id="rId6"/>
    <p:sldId id="260" r:id="rId7"/>
    <p:sldId id="266" r:id="rId8"/>
    <p:sldId id="268" r:id="rId9"/>
    <p:sldId id="267" r:id="rId10"/>
    <p:sldId id="269" r:id="rId11"/>
    <p:sldId id="270" r:id="rId12"/>
    <p:sldId id="271" r:id="rId13"/>
    <p:sldId id="272" r:id="rId14"/>
    <p:sldId id="273" r:id="rId15"/>
    <p:sldId id="307" r:id="rId16"/>
    <p:sldId id="274" r:id="rId17"/>
    <p:sldId id="275" r:id="rId18"/>
    <p:sldId id="306" r:id="rId19"/>
    <p:sldId id="276" r:id="rId20"/>
    <p:sldId id="277" r:id="rId21"/>
    <p:sldId id="279" r:id="rId22"/>
    <p:sldId id="280" r:id="rId23"/>
    <p:sldId id="281" r:id="rId24"/>
    <p:sldId id="308" r:id="rId25"/>
    <p:sldId id="282" r:id="rId26"/>
    <p:sldId id="283" r:id="rId27"/>
    <p:sldId id="284" r:id="rId28"/>
    <p:sldId id="285" r:id="rId29"/>
    <p:sldId id="286" r:id="rId30"/>
    <p:sldId id="287" r:id="rId31"/>
    <p:sldId id="261" r:id="rId32"/>
    <p:sldId id="262" r:id="rId33"/>
    <p:sldId id="265" r:id="rId34"/>
    <p:sldId id="392" r:id="rId35"/>
    <p:sldId id="391" r:id="rId36"/>
    <p:sldId id="289" r:id="rId37"/>
    <p:sldId id="295" r:id="rId38"/>
    <p:sldId id="292" r:id="rId39"/>
    <p:sldId id="291" r:id="rId40"/>
    <p:sldId id="293" r:id="rId41"/>
    <p:sldId id="296" r:id="rId42"/>
    <p:sldId id="297" r:id="rId43"/>
    <p:sldId id="393" r:id="rId44"/>
    <p:sldId id="298" r:id="rId45"/>
    <p:sldId id="299" r:id="rId46"/>
    <p:sldId id="300" r:id="rId47"/>
    <p:sldId id="380" r:id="rId48"/>
    <p:sldId id="379" r:id="rId49"/>
    <p:sldId id="381" r:id="rId50"/>
    <p:sldId id="382" r:id="rId51"/>
    <p:sldId id="383" r:id="rId52"/>
    <p:sldId id="384" r:id="rId53"/>
    <p:sldId id="385" r:id="rId54"/>
    <p:sldId id="386" r:id="rId55"/>
    <p:sldId id="387" r:id="rId56"/>
    <p:sldId id="301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02" r:id="rId68"/>
    <p:sldId id="319" r:id="rId69"/>
    <p:sldId id="321" r:id="rId70"/>
    <p:sldId id="320" r:id="rId71"/>
    <p:sldId id="322" r:id="rId72"/>
    <p:sldId id="323" r:id="rId73"/>
    <p:sldId id="324" r:id="rId74"/>
    <p:sldId id="325" r:id="rId75"/>
    <p:sldId id="303" r:id="rId76"/>
    <p:sldId id="326" r:id="rId77"/>
    <p:sldId id="327" r:id="rId78"/>
    <p:sldId id="328" r:id="rId79"/>
    <p:sldId id="329" r:id="rId80"/>
    <p:sldId id="331" r:id="rId81"/>
    <p:sldId id="332" r:id="rId82"/>
    <p:sldId id="333" r:id="rId83"/>
    <p:sldId id="330" r:id="rId84"/>
    <p:sldId id="334" r:id="rId85"/>
    <p:sldId id="336" r:id="rId86"/>
    <p:sldId id="337" r:id="rId87"/>
    <p:sldId id="339" r:id="rId88"/>
    <p:sldId id="344" r:id="rId89"/>
    <p:sldId id="345" r:id="rId90"/>
    <p:sldId id="347" r:id="rId91"/>
    <p:sldId id="346" r:id="rId92"/>
    <p:sldId id="338" r:id="rId93"/>
    <p:sldId id="340" r:id="rId94"/>
    <p:sldId id="343" r:id="rId95"/>
    <p:sldId id="341" r:id="rId96"/>
    <p:sldId id="304" r:id="rId97"/>
    <p:sldId id="351" r:id="rId98"/>
    <p:sldId id="348" r:id="rId99"/>
    <p:sldId id="350" r:id="rId100"/>
    <p:sldId id="352" r:id="rId101"/>
    <p:sldId id="353" r:id="rId102"/>
    <p:sldId id="354" r:id="rId103"/>
    <p:sldId id="355" r:id="rId104"/>
    <p:sldId id="356" r:id="rId105"/>
    <p:sldId id="357" r:id="rId106"/>
    <p:sldId id="358" r:id="rId107"/>
    <p:sldId id="359" r:id="rId108"/>
    <p:sldId id="360" r:id="rId109"/>
    <p:sldId id="361" r:id="rId110"/>
    <p:sldId id="363" r:id="rId111"/>
    <p:sldId id="362" r:id="rId112"/>
    <p:sldId id="364" r:id="rId113"/>
    <p:sldId id="367" r:id="rId114"/>
    <p:sldId id="368" r:id="rId115"/>
    <p:sldId id="369" r:id="rId116"/>
    <p:sldId id="371" r:id="rId117"/>
    <p:sldId id="370" r:id="rId118"/>
    <p:sldId id="372" r:id="rId119"/>
    <p:sldId id="373" r:id="rId120"/>
    <p:sldId id="374" r:id="rId121"/>
    <p:sldId id="375" r:id="rId122"/>
    <p:sldId id="376" r:id="rId123"/>
    <p:sldId id="377" r:id="rId124"/>
    <p:sldId id="378" r:id="rId125"/>
    <p:sldId id="365" r:id="rId126"/>
    <p:sldId id="305" r:id="rId1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43" autoAdjust="0"/>
    <p:restoredTop sz="94660"/>
  </p:normalViewPr>
  <p:slideViewPr>
    <p:cSldViewPr snapToGrid="0">
      <p:cViewPr varScale="1">
        <p:scale>
          <a:sx n="74" d="100"/>
          <a:sy n="74" d="100"/>
        </p:scale>
        <p:origin x="41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presProps" Target="pres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viewProps" Target="view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theme" Target="theme/theme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617A2-FD7A-4DD7-87CA-F69E5D7747EA}" type="datetimeFigureOut">
              <a:rPr lang="zh-CN" altLang="en-US" smtClean="0"/>
              <a:t>2016/6/16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D0517-4E04-42A7-99E0-EDE3EAAAF2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3561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617A2-FD7A-4DD7-87CA-F69E5D7747EA}" type="datetimeFigureOut">
              <a:rPr lang="zh-CN" altLang="en-US" smtClean="0"/>
              <a:t>2016/6/16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D0517-4E04-42A7-99E0-EDE3EAAAF2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7077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617A2-FD7A-4DD7-87CA-F69E5D7747EA}" type="datetimeFigureOut">
              <a:rPr lang="zh-CN" altLang="en-US" smtClean="0"/>
              <a:t>2016/6/16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D0517-4E04-42A7-99E0-EDE3EAAAF2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1002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617A2-FD7A-4DD7-87CA-F69E5D7747EA}" type="datetimeFigureOut">
              <a:rPr lang="zh-CN" altLang="en-US" smtClean="0"/>
              <a:t>2016/6/16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D0517-4E04-42A7-99E0-EDE3EAAAF2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9626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617A2-FD7A-4DD7-87CA-F69E5D7747EA}" type="datetimeFigureOut">
              <a:rPr lang="zh-CN" altLang="en-US" smtClean="0"/>
              <a:t>2016/6/16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D0517-4E04-42A7-99E0-EDE3EAAAF2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0641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617A2-FD7A-4DD7-87CA-F69E5D7747EA}" type="datetimeFigureOut">
              <a:rPr lang="zh-CN" altLang="en-US" smtClean="0"/>
              <a:t>2016/6/16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D0517-4E04-42A7-99E0-EDE3EAAAF2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0041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617A2-FD7A-4DD7-87CA-F69E5D7747EA}" type="datetimeFigureOut">
              <a:rPr lang="zh-CN" altLang="en-US" smtClean="0"/>
              <a:t>2016/6/16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D0517-4E04-42A7-99E0-EDE3EAAAF2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4257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617A2-FD7A-4DD7-87CA-F69E5D7747EA}" type="datetimeFigureOut">
              <a:rPr lang="zh-CN" altLang="en-US" smtClean="0"/>
              <a:t>2016/6/16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D0517-4E04-42A7-99E0-EDE3EAAAF2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1286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617A2-FD7A-4DD7-87CA-F69E5D7747EA}" type="datetimeFigureOut">
              <a:rPr lang="zh-CN" altLang="en-US" smtClean="0"/>
              <a:t>2016/6/16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D0517-4E04-42A7-99E0-EDE3EAAAF2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2946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617A2-FD7A-4DD7-87CA-F69E5D7747EA}" type="datetimeFigureOut">
              <a:rPr lang="zh-CN" altLang="en-US" smtClean="0"/>
              <a:t>2016/6/16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D0517-4E04-42A7-99E0-EDE3EAAAF2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8777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617A2-FD7A-4DD7-87CA-F69E5D7747EA}" type="datetimeFigureOut">
              <a:rPr lang="zh-CN" altLang="en-US" smtClean="0"/>
              <a:t>2016/6/16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D0517-4E04-42A7-99E0-EDE3EAAAF2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0021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D617A2-FD7A-4DD7-87CA-F69E5D7747EA}" type="datetimeFigureOut">
              <a:rPr lang="zh-CN" altLang="en-US" smtClean="0"/>
              <a:t>2016/6/16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D0517-4E04-42A7-99E0-EDE3EAAAF2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2066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999" y="1684439"/>
            <a:ext cx="9144000" cy="2387600"/>
          </a:xfrm>
        </p:spPr>
        <p:txBody>
          <a:bodyPr/>
          <a:lstStyle/>
          <a:p>
            <a:r>
              <a:rPr lang="en-US" altLang="zh-CN" dirty="0" smtClean="0"/>
              <a:t>AI</a:t>
            </a:r>
            <a:r>
              <a:rPr lang="zh-CN" altLang="en-US" dirty="0" smtClean="0"/>
              <a:t>系统设计分析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999" y="4338876"/>
            <a:ext cx="9144000" cy="1655762"/>
          </a:xfrm>
        </p:spPr>
        <p:txBody>
          <a:bodyPr/>
          <a:lstStyle/>
          <a:p>
            <a:r>
              <a:rPr lang="zh-CN" altLang="en-US" dirty="0" smtClean="0"/>
              <a:t>前</a:t>
            </a:r>
            <a:r>
              <a:rPr lang="en-US" altLang="zh-CN" dirty="0"/>
              <a:t> </a:t>
            </a:r>
            <a:r>
              <a:rPr lang="zh-CN" altLang="en-US" dirty="0" smtClean="0"/>
              <a:t>太阳神三国杀</a:t>
            </a:r>
            <a:r>
              <a:rPr lang="en-US" altLang="zh-CN" dirty="0" smtClean="0"/>
              <a:t>AI</a:t>
            </a:r>
            <a:r>
              <a:rPr lang="zh-CN" altLang="en-US" dirty="0" smtClean="0"/>
              <a:t>项目组成员 独孤安河</a:t>
            </a:r>
            <a:endParaRPr lang="en-US" altLang="zh-CN" dirty="0" smtClean="0"/>
          </a:p>
          <a:p>
            <a:r>
              <a:rPr lang="en-US" altLang="zh-CN" dirty="0" smtClean="0"/>
              <a:t>2016</a:t>
            </a:r>
            <a:r>
              <a:rPr lang="zh-CN" altLang="en-US" dirty="0" smtClean="0"/>
              <a:t>年</a:t>
            </a:r>
            <a:r>
              <a:rPr lang="en-US" altLang="zh-CN" dirty="0"/>
              <a:t>6</a:t>
            </a:r>
            <a:r>
              <a:rPr lang="zh-CN" altLang="en-US" dirty="0" smtClean="0"/>
              <a:t>月</a:t>
            </a:r>
            <a:r>
              <a:rPr lang="en-US" altLang="zh-CN" dirty="0" smtClean="0"/>
              <a:t>5</a:t>
            </a:r>
            <a:r>
              <a:rPr lang="zh-CN" altLang="en-US" dirty="0" smtClean="0"/>
              <a:t>日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564" y="589721"/>
            <a:ext cx="1726442" cy="172644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586" y="357950"/>
            <a:ext cx="5396825" cy="273015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625" y="695565"/>
            <a:ext cx="1569552" cy="156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022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情况</a:t>
            </a:r>
            <a:r>
              <a:rPr lang="en-US" altLang="zh-CN" dirty="0" smtClean="0"/>
              <a:t>2</a:t>
            </a:r>
            <a:r>
              <a:rPr lang="zh-CN" altLang="en-US" dirty="0" smtClean="0"/>
              <a:t>：</a:t>
            </a:r>
            <a:r>
              <a:rPr lang="en-US" altLang="zh-CN" dirty="0" smtClean="0"/>
              <a:t>3v3</a:t>
            </a:r>
            <a:r>
              <a:rPr lang="zh-CN" altLang="en-US" dirty="0" smtClean="0"/>
              <a:t>对战模式（</a:t>
            </a:r>
            <a:r>
              <a:rPr lang="en-US" altLang="zh-CN" dirty="0" smtClean="0"/>
              <a:t>06_3v3</a:t>
            </a:r>
            <a:r>
              <a:rPr lang="zh-CN" altLang="en-US" dirty="0" smtClean="0"/>
              <a:t>）选将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加载</a:t>
            </a:r>
            <a:r>
              <a:rPr lang="en-US" altLang="zh-CN" dirty="0"/>
              <a:t>《</a:t>
            </a:r>
            <a:r>
              <a:rPr lang="zh-CN" altLang="en-US" dirty="0" smtClean="0"/>
              <a:t>武将</a:t>
            </a:r>
            <a:r>
              <a:rPr lang="en-US" altLang="zh-CN" dirty="0" smtClean="0"/>
              <a:t>3v3</a:t>
            </a:r>
            <a:r>
              <a:rPr lang="zh-CN" altLang="en-US" dirty="0" smtClean="0"/>
              <a:t>评分</a:t>
            </a:r>
            <a:r>
              <a:rPr lang="zh-CN" altLang="en-US" dirty="0"/>
              <a:t>表</a:t>
            </a:r>
            <a:r>
              <a:rPr lang="en-US" altLang="zh-CN" dirty="0"/>
              <a:t>》</a:t>
            </a:r>
            <a:r>
              <a:rPr lang="zh-CN" altLang="en-US" dirty="0"/>
              <a:t>（游戏目录</a:t>
            </a:r>
            <a:r>
              <a:rPr lang="en-US" altLang="zh-CN" dirty="0"/>
              <a:t>/</a:t>
            </a:r>
            <a:r>
              <a:rPr lang="en-US" altLang="zh-CN" dirty="0" err="1" smtClean="0"/>
              <a:t>etc</a:t>
            </a:r>
            <a:r>
              <a:rPr lang="en-US" altLang="zh-CN" dirty="0" smtClean="0"/>
              <a:t>/3v3-priority.txt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读取各备选武将的评分，并排序</a:t>
            </a:r>
            <a:endParaRPr lang="en-US" altLang="zh-CN" dirty="0"/>
          </a:p>
          <a:p>
            <a:r>
              <a:rPr lang="zh-CN" altLang="en-US" dirty="0"/>
              <a:t>选取评分最高的</a:t>
            </a:r>
            <a:r>
              <a:rPr lang="zh-CN" altLang="en-US" dirty="0" smtClean="0"/>
              <a:t>武将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其实和</a:t>
            </a:r>
            <a:r>
              <a:rPr lang="en-US" altLang="zh-CN" dirty="0" smtClean="0"/>
              <a:t>KOF</a:t>
            </a:r>
            <a:r>
              <a:rPr lang="zh-CN" altLang="en-US" dirty="0" smtClean="0"/>
              <a:t>模式的思路是相似的</a:t>
            </a:r>
            <a:r>
              <a:rPr lang="en-US" altLang="zh-CN" dirty="0" smtClean="0"/>
              <a:t>……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95314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角色防御力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与角色的体力、手牌数、技能、装备、座次等信息有关</a:t>
            </a:r>
            <a:endParaRPr lang="en-US" altLang="zh-CN" dirty="0" smtClean="0"/>
          </a:p>
          <a:p>
            <a:r>
              <a:rPr lang="zh-CN" altLang="en-US" dirty="0" smtClean="0"/>
              <a:t>用于评估一名角色的生存能力</a:t>
            </a:r>
            <a:endParaRPr lang="en-US" altLang="zh-CN" dirty="0" smtClean="0"/>
          </a:p>
          <a:p>
            <a:r>
              <a:rPr lang="zh-CN" altLang="en-US" dirty="0" smtClean="0"/>
              <a:t>主要指对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杀</a:t>
            </a:r>
            <a:r>
              <a:rPr lang="en-US" altLang="zh-CN" dirty="0" smtClean="0"/>
              <a:t>】</a:t>
            </a:r>
            <a:r>
              <a:rPr lang="zh-CN" altLang="en-US" dirty="0" smtClean="0"/>
              <a:t>的防御能力</a:t>
            </a:r>
            <a:endParaRPr lang="en-US" altLang="zh-CN" dirty="0" smtClean="0"/>
          </a:p>
          <a:p>
            <a:r>
              <a:rPr lang="zh-CN" altLang="en-US" dirty="0" smtClean="0"/>
              <a:t>首先计算基本防御力，其值为：体力</a:t>
            </a:r>
            <a:r>
              <a:rPr lang="en-US" altLang="zh-CN" dirty="0" smtClean="0"/>
              <a:t>×2</a:t>
            </a:r>
            <a:r>
              <a:rPr lang="zh-CN" altLang="en-US" dirty="0" smtClean="0"/>
              <a:t>＋手牌数</a:t>
            </a:r>
            <a:endParaRPr lang="en-US" altLang="zh-CN" dirty="0" smtClean="0"/>
          </a:p>
          <a:p>
            <a:r>
              <a:rPr lang="zh-CN" altLang="en-US" dirty="0" smtClean="0"/>
              <a:t>然后根据角色的装备情况和拥有的技能等信息</a:t>
            </a:r>
            <a:endParaRPr lang="en-US" altLang="zh-CN" dirty="0" smtClean="0"/>
          </a:p>
          <a:p>
            <a:r>
              <a:rPr lang="zh-CN" altLang="en-US" dirty="0"/>
              <a:t>在</a:t>
            </a:r>
            <a:r>
              <a:rPr lang="zh-CN" altLang="en-US" dirty="0" smtClean="0"/>
              <a:t>基本防御力的基础上进行适当的调整</a:t>
            </a:r>
            <a:endParaRPr lang="en-US" altLang="zh-CN" dirty="0" smtClean="0"/>
          </a:p>
          <a:p>
            <a:r>
              <a:rPr lang="zh-CN" altLang="en-US" dirty="0" smtClean="0"/>
              <a:t>得出最终的角色防御力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（参考：游戏目录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lua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ai</a:t>
            </a:r>
            <a:r>
              <a:rPr lang="en-US" altLang="zh-CN" dirty="0" smtClean="0"/>
              <a:t>/smart-</a:t>
            </a:r>
            <a:r>
              <a:rPr lang="en-US" altLang="zh-CN" dirty="0" err="1" smtClean="0"/>
              <a:t>ai.lua</a:t>
            </a:r>
            <a:r>
              <a:rPr lang="zh-CN" altLang="en-US" dirty="0" smtClean="0"/>
              <a:t>中的</a:t>
            </a:r>
            <a:r>
              <a:rPr lang="en-US" altLang="zh-CN" dirty="0" err="1" smtClean="0"/>
              <a:t>sgs.getDefense</a:t>
            </a:r>
            <a:r>
              <a:rPr lang="zh-CN" altLang="en-US" dirty="0" smtClean="0"/>
              <a:t>函数）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2692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局势分析举例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>
            <a:noAutofit/>
          </a:bodyPr>
          <a:lstStyle/>
          <a:p>
            <a:r>
              <a:rPr lang="zh-CN" altLang="en-US" dirty="0" smtClean="0"/>
              <a:t>现在是标准版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甄姬的出牌阶段，目前场上形势如下：</a:t>
            </a:r>
            <a:endParaRPr lang="en-US" altLang="zh-CN" dirty="0" smtClean="0"/>
          </a:p>
          <a:p>
            <a:r>
              <a:rPr lang="zh-CN" altLang="en-US" dirty="0" smtClean="0"/>
              <a:t>主公：标准版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孙权（</a:t>
            </a:r>
            <a:r>
              <a:rPr lang="en-US" altLang="zh-CN" dirty="0" smtClean="0"/>
              <a:t>5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0</a:t>
            </a:r>
            <a:r>
              <a:rPr lang="zh-CN" altLang="en-US" dirty="0" smtClean="0"/>
              <a:t>牌，方天画戟、八卦阵、的卢，</a:t>
            </a:r>
            <a:r>
              <a:rPr lang="en-US" altLang="zh-CN" dirty="0" smtClean="0"/>
              <a:t>1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r>
              <a:rPr lang="zh-CN" altLang="en-US" dirty="0" smtClean="0"/>
              <a:t>忠臣：标准版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孙尚香（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1</a:t>
            </a:r>
            <a:r>
              <a:rPr lang="zh-CN" altLang="en-US" dirty="0" smtClean="0"/>
              <a:t>牌，</a:t>
            </a:r>
            <a:r>
              <a:rPr lang="en-US" altLang="zh-CN" dirty="0" smtClean="0"/>
              <a:t>2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新</a:t>
            </a:r>
            <a:r>
              <a:rPr lang="zh-CN" altLang="en-US" dirty="0"/>
              <a:t>标准版</a:t>
            </a:r>
            <a:r>
              <a:rPr lang="en-US" altLang="zh-CN" dirty="0"/>
              <a:t>·</a:t>
            </a:r>
            <a:r>
              <a:rPr lang="zh-CN" altLang="en-US" dirty="0"/>
              <a:t>马超（</a:t>
            </a:r>
            <a:r>
              <a:rPr lang="en-US" altLang="zh-CN" dirty="0"/>
              <a:t>2</a:t>
            </a:r>
            <a:r>
              <a:rPr lang="zh-CN" altLang="en-US" dirty="0"/>
              <a:t>体力</a:t>
            </a:r>
            <a:r>
              <a:rPr lang="en-US" altLang="zh-CN" dirty="0"/>
              <a:t>2</a:t>
            </a:r>
            <a:r>
              <a:rPr lang="zh-CN" altLang="en-US" dirty="0"/>
              <a:t>牌，大宛，</a:t>
            </a:r>
            <a:r>
              <a:rPr lang="en-US" altLang="zh-CN" dirty="0"/>
              <a:t>3</a:t>
            </a:r>
            <a:r>
              <a:rPr lang="zh-CN" altLang="en-US" dirty="0"/>
              <a:t>号位）</a:t>
            </a:r>
            <a:endParaRPr lang="en-US" altLang="zh-CN" dirty="0" smtClean="0"/>
          </a:p>
          <a:p>
            <a:r>
              <a:rPr lang="zh-CN" altLang="en-US" dirty="0"/>
              <a:t>反</a:t>
            </a:r>
            <a:r>
              <a:rPr lang="zh-CN" altLang="en-US" dirty="0" smtClean="0"/>
              <a:t>贼：新标准版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貂蝉（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3</a:t>
            </a:r>
            <a:r>
              <a:rPr lang="zh-CN" altLang="en-US" dirty="0" smtClean="0"/>
              <a:t>牌，古锭刀、紫骍，乐不思蜀，</a:t>
            </a:r>
            <a:r>
              <a:rPr lang="en-US" altLang="zh-CN" dirty="0" smtClean="0"/>
              <a:t>6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风</a:t>
            </a:r>
            <a:r>
              <a:rPr lang="en-US" altLang="zh-CN" dirty="0" smtClean="0"/>
              <a:t>·</a:t>
            </a:r>
            <a:r>
              <a:rPr lang="zh-CN" altLang="en-US" dirty="0" smtClean="0"/>
              <a:t>夏侯渊（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0</a:t>
            </a:r>
            <a:r>
              <a:rPr lang="zh-CN" altLang="en-US" dirty="0" smtClean="0"/>
              <a:t>牌，</a:t>
            </a:r>
            <a:r>
              <a:rPr lang="en-US" altLang="zh-CN" dirty="0" smtClean="0"/>
              <a:t>7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风</a:t>
            </a:r>
            <a:r>
              <a:rPr lang="en-US" altLang="zh-CN" dirty="0" smtClean="0"/>
              <a:t>·</a:t>
            </a:r>
            <a:r>
              <a:rPr lang="zh-CN" altLang="en-US" dirty="0" smtClean="0"/>
              <a:t>周泰（</a:t>
            </a:r>
            <a:r>
              <a:rPr lang="en-US" altLang="zh-CN" dirty="0" smtClean="0"/>
              <a:t>4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4</a:t>
            </a:r>
            <a:r>
              <a:rPr lang="zh-CN" altLang="en-US" dirty="0" smtClean="0"/>
              <a:t>牌，</a:t>
            </a:r>
            <a:r>
              <a:rPr lang="en-US" altLang="zh-CN" dirty="0" smtClean="0"/>
              <a:t>8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r>
              <a:rPr lang="zh-CN" altLang="en-US" dirty="0" smtClean="0"/>
              <a:t>内奸：标准版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甄姬（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3</a:t>
            </a:r>
            <a:r>
              <a:rPr lang="zh-CN" altLang="en-US" dirty="0" smtClean="0"/>
              <a:t>牌，雌雄双股剑，</a:t>
            </a:r>
            <a:r>
              <a:rPr lang="en-US" altLang="zh-CN" dirty="0" smtClean="0"/>
              <a:t>5</a:t>
            </a:r>
            <a:r>
              <a:rPr lang="zh-CN" altLang="en-US" dirty="0" smtClean="0"/>
              <a:t>号位）</a:t>
            </a:r>
            <a:r>
              <a:rPr lang="en-US" altLang="zh-CN" dirty="0" smtClean="0"/>
              <a:t>【</a:t>
            </a:r>
            <a:r>
              <a:rPr lang="zh-CN" altLang="en-US" dirty="0" smtClean="0"/>
              <a:t>主视角角色</a:t>
            </a:r>
            <a:r>
              <a:rPr lang="en-US" altLang="zh-CN" dirty="0" smtClean="0"/>
              <a:t>】</a:t>
            </a:r>
          </a:p>
          <a:p>
            <a:r>
              <a:rPr lang="zh-CN" altLang="en-US" dirty="0" smtClean="0"/>
              <a:t>另有反贼：标准版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周瑜（</a:t>
            </a:r>
            <a:r>
              <a:rPr lang="en-US" altLang="zh-CN" dirty="0" smtClean="0"/>
              <a:t>4</a:t>
            </a:r>
            <a:r>
              <a:rPr lang="zh-CN" altLang="en-US" dirty="0" smtClean="0"/>
              <a:t>号位）已阵亡</a:t>
            </a:r>
            <a:endParaRPr lang="en-US" altLang="zh-CN" dirty="0" smtClean="0"/>
          </a:p>
          <a:p>
            <a:r>
              <a:rPr lang="zh-CN" altLang="en-US" dirty="0" smtClean="0"/>
              <a:t>那么作为内奸，甄姬应该如何评价场上局势？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10715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746976" cy="4900823"/>
          </a:xfrm>
        </p:spPr>
        <p:txBody>
          <a:bodyPr/>
          <a:lstStyle/>
          <a:p>
            <a:r>
              <a:rPr lang="zh-CN" altLang="en-US" dirty="0" smtClean="0"/>
              <a:t>局势分析举例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6207617"/>
            <a:ext cx="10515600" cy="650382"/>
          </a:xfrm>
        </p:spPr>
        <p:txBody>
          <a:bodyPr/>
          <a:lstStyle/>
          <a:p>
            <a:r>
              <a:rPr lang="zh-CN" altLang="en-US" dirty="0" smtClean="0"/>
              <a:t>现在局势如何？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0"/>
            <a:ext cx="11353801" cy="6117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536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初步判断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目前忠臣有孙尚香、马超，共</a:t>
            </a:r>
            <a:r>
              <a:rPr lang="en-US" altLang="zh-CN" dirty="0" smtClean="0"/>
              <a:t>2</a:t>
            </a:r>
            <a:r>
              <a:rPr lang="zh-CN" altLang="en-US" dirty="0" smtClean="0"/>
              <a:t>名角色</a:t>
            </a:r>
            <a:endParaRPr lang="en-US" altLang="zh-CN" dirty="0" smtClean="0"/>
          </a:p>
          <a:p>
            <a:r>
              <a:rPr lang="zh-CN" altLang="en-US" dirty="0"/>
              <a:t>反</a:t>
            </a:r>
            <a:r>
              <a:rPr lang="zh-CN" altLang="en-US" dirty="0" smtClean="0"/>
              <a:t>贼有貂蝉、夏侯渊、周泰，共</a:t>
            </a:r>
            <a:r>
              <a:rPr lang="en-US" altLang="zh-CN" dirty="0" smtClean="0"/>
              <a:t>3</a:t>
            </a:r>
            <a:r>
              <a:rPr lang="zh-CN" altLang="en-US" dirty="0" smtClean="0"/>
              <a:t>名角色</a:t>
            </a:r>
            <a:endParaRPr lang="en-US" altLang="zh-CN" dirty="0" smtClean="0"/>
          </a:p>
          <a:p>
            <a:r>
              <a:rPr lang="zh-CN" altLang="en-US" dirty="0" smtClean="0"/>
              <a:t>主公孙权非常健康，没有危险</a:t>
            </a:r>
            <a:endParaRPr lang="en-US" altLang="zh-CN" dirty="0" smtClean="0"/>
          </a:p>
          <a:p>
            <a:r>
              <a:rPr lang="zh-CN" altLang="en-US" dirty="0" smtClean="0"/>
              <a:t>当前角色甄姬的是</a:t>
            </a:r>
            <a:r>
              <a:rPr lang="en-US" altLang="zh-CN" dirty="0" smtClean="0"/>
              <a:t>5</a:t>
            </a:r>
            <a:r>
              <a:rPr lang="zh-CN" altLang="en-US" dirty="0" smtClean="0"/>
              <a:t>号位，但因</a:t>
            </a:r>
            <a:r>
              <a:rPr lang="en-US" altLang="zh-CN" dirty="0" smtClean="0"/>
              <a:t>4</a:t>
            </a:r>
            <a:r>
              <a:rPr lang="zh-CN" altLang="en-US" dirty="0" smtClean="0"/>
              <a:t>号位周瑜已阵亡，故座次为</a:t>
            </a:r>
            <a:r>
              <a:rPr lang="en-US" altLang="zh-CN" dirty="0" smtClean="0"/>
              <a:t>4</a:t>
            </a:r>
          </a:p>
          <a:p>
            <a:r>
              <a:rPr lang="zh-CN" altLang="en-US" dirty="0" smtClean="0"/>
              <a:t>同理，之后的貂蝉、夏侯渊、周泰的座次依次为</a:t>
            </a:r>
            <a:r>
              <a:rPr lang="en-US" altLang="zh-CN" dirty="0" smtClean="0"/>
              <a:t>5</a:t>
            </a:r>
            <a:r>
              <a:rPr lang="zh-CN" altLang="en-US" dirty="0" smtClean="0"/>
              <a:t>、</a:t>
            </a:r>
            <a:r>
              <a:rPr lang="en-US" altLang="zh-CN" dirty="0" smtClean="0"/>
              <a:t>6</a:t>
            </a:r>
            <a:r>
              <a:rPr lang="zh-CN" altLang="en-US" dirty="0" smtClean="0"/>
              <a:t>、</a:t>
            </a:r>
            <a:r>
              <a:rPr lang="en-US" altLang="zh-CN" dirty="0" smtClean="0"/>
              <a:t>7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4954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计算各角色防御力（孙权）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基本防御力：</a:t>
            </a:r>
            <a:r>
              <a:rPr lang="en-US" altLang="zh-CN" dirty="0">
                <a:latin typeface="宋体" panose="02010600030101010101" pitchFamily="2" charset="-122"/>
              </a:rPr>
              <a:t>5</a:t>
            </a:r>
            <a:r>
              <a:rPr lang="zh-CN" altLang="en-US" dirty="0" smtClean="0"/>
              <a:t>（体力）</a:t>
            </a:r>
            <a:r>
              <a:rPr lang="en-US" altLang="zh-CN" dirty="0" smtClean="0"/>
              <a:t>×</a:t>
            </a: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zh-CN" altLang="en-US" dirty="0">
                <a:latin typeface="宋体" panose="02010600030101010101" pitchFamily="2" charset="-122"/>
              </a:rPr>
              <a:t>＋</a:t>
            </a:r>
            <a:r>
              <a:rPr lang="en-US" altLang="zh-CN" dirty="0">
                <a:latin typeface="宋体" panose="02010600030101010101" pitchFamily="2" charset="-122"/>
              </a:rPr>
              <a:t>0</a:t>
            </a:r>
            <a:r>
              <a:rPr lang="zh-CN" altLang="en-US" dirty="0" smtClean="0"/>
              <a:t>（手牌数）＝</a:t>
            </a:r>
            <a:r>
              <a:rPr lang="en-US" altLang="zh-CN" dirty="0">
                <a:latin typeface="宋体" panose="02010600030101010101" pitchFamily="2" charset="-122"/>
              </a:rPr>
              <a:t>10</a:t>
            </a:r>
          </a:p>
          <a:p>
            <a:r>
              <a:rPr lang="zh-CN" altLang="en-US" dirty="0" smtClean="0"/>
              <a:t>装备了防具</a:t>
            </a:r>
            <a:r>
              <a:rPr lang="en-US" altLang="zh-CN" dirty="0" smtClean="0"/>
              <a:t>【</a:t>
            </a:r>
            <a:r>
              <a:rPr lang="zh-CN" altLang="en-US" dirty="0" smtClean="0"/>
              <a:t>八卦阵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：防御力＋</a:t>
            </a: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zh-CN" altLang="en-US" dirty="0">
                <a:latin typeface="宋体" panose="02010600030101010101" pitchFamily="2" charset="-122"/>
              </a:rPr>
              <a:t>＝</a:t>
            </a:r>
            <a:r>
              <a:rPr lang="en-US" altLang="zh-CN" dirty="0">
                <a:latin typeface="宋体" panose="02010600030101010101" pitchFamily="2" charset="-122"/>
              </a:rPr>
              <a:t>12</a:t>
            </a:r>
          </a:p>
          <a:p>
            <a:r>
              <a:rPr lang="zh-CN" altLang="en-US" dirty="0" smtClean="0"/>
              <a:t>装备了防御马</a:t>
            </a:r>
            <a:r>
              <a:rPr lang="en-US" altLang="zh-CN" dirty="0" smtClean="0"/>
              <a:t>【</a:t>
            </a:r>
            <a:r>
              <a:rPr lang="zh-CN" altLang="en-US" dirty="0" smtClean="0"/>
              <a:t>的卢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：防御力＋</a:t>
            </a:r>
            <a:r>
              <a:rPr lang="en-US" altLang="zh-CN" dirty="0">
                <a:latin typeface="宋体" panose="02010600030101010101" pitchFamily="2" charset="-122"/>
              </a:rPr>
              <a:t>1</a:t>
            </a:r>
            <a:r>
              <a:rPr lang="zh-CN" altLang="en-US" dirty="0">
                <a:latin typeface="宋体" panose="02010600030101010101" pitchFamily="2" charset="-122"/>
              </a:rPr>
              <a:t>＝</a:t>
            </a:r>
            <a:r>
              <a:rPr lang="en-US" altLang="zh-CN" dirty="0">
                <a:latin typeface="宋体" panose="02010600030101010101" pitchFamily="2" charset="-122"/>
              </a:rPr>
              <a:t>13</a:t>
            </a:r>
          </a:p>
          <a:p>
            <a:r>
              <a:rPr lang="zh-CN" altLang="en-US" dirty="0" smtClean="0"/>
              <a:t>身份是主公：防御力</a:t>
            </a:r>
            <a:r>
              <a:rPr lang="en-US" altLang="zh-CN" dirty="0" smtClean="0">
                <a:latin typeface="宋体" panose="02010600030101010101" pitchFamily="2" charset="-122"/>
              </a:rPr>
              <a:t>―0.4</a:t>
            </a:r>
            <a:r>
              <a:rPr lang="zh-CN" altLang="en-US" dirty="0" smtClean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12.6</a:t>
            </a:r>
          </a:p>
          <a:p>
            <a:r>
              <a:rPr lang="zh-CN" altLang="en-US" dirty="0" smtClean="0">
                <a:latin typeface="宋体" panose="02010600030101010101" pitchFamily="2" charset="-122"/>
              </a:rPr>
              <a:t>座次加成：防御力＋</a:t>
            </a:r>
            <a:r>
              <a:rPr lang="en-US" altLang="zh-CN" dirty="0" smtClean="0">
                <a:latin typeface="宋体" panose="02010600030101010101" pitchFamily="2" charset="-122"/>
              </a:rPr>
              <a:t>{7</a:t>
            </a:r>
            <a:r>
              <a:rPr lang="zh-CN" altLang="en-US" dirty="0" smtClean="0">
                <a:latin typeface="宋体" panose="02010600030101010101" pitchFamily="2" charset="-122"/>
              </a:rPr>
              <a:t>（人数）</a:t>
            </a:r>
            <a:r>
              <a:rPr lang="en-US" altLang="zh-CN" dirty="0" smtClean="0">
                <a:latin typeface="宋体" panose="02010600030101010101" pitchFamily="2" charset="-122"/>
              </a:rPr>
              <a:t>―[1</a:t>
            </a:r>
            <a:r>
              <a:rPr lang="zh-CN" altLang="en-US" dirty="0" smtClean="0">
                <a:latin typeface="宋体" panose="02010600030101010101" pitchFamily="2" charset="-122"/>
              </a:rPr>
              <a:t>（座次）</a:t>
            </a:r>
            <a:r>
              <a:rPr lang="en-US" altLang="zh-CN" dirty="0" smtClean="0">
                <a:latin typeface="宋体" panose="02010600030101010101" pitchFamily="2" charset="-122"/>
              </a:rPr>
              <a:t>―4</a:t>
            </a:r>
            <a:r>
              <a:rPr lang="zh-CN" altLang="en-US" dirty="0" smtClean="0">
                <a:latin typeface="宋体" panose="02010600030101010101" pitchFamily="2" charset="-122"/>
              </a:rPr>
              <a:t>（当前座次）</a:t>
            </a:r>
            <a:r>
              <a:rPr lang="en-US" altLang="zh-CN" dirty="0" smtClean="0">
                <a:latin typeface="宋体" panose="02010600030101010101" pitchFamily="2" charset="-122"/>
              </a:rPr>
              <a:t>]%7</a:t>
            </a:r>
            <a:r>
              <a:rPr lang="zh-CN" altLang="en-US" dirty="0" smtClean="0">
                <a:latin typeface="宋体" panose="02010600030101010101" pitchFamily="2" charset="-122"/>
              </a:rPr>
              <a:t>（人数）</a:t>
            </a:r>
            <a:r>
              <a:rPr lang="en-US" altLang="zh-CN" dirty="0" smtClean="0">
                <a:latin typeface="宋体" panose="02010600030101010101" pitchFamily="2" charset="-122"/>
              </a:rPr>
              <a:t>}/4</a:t>
            </a:r>
            <a:r>
              <a:rPr lang="zh-CN" altLang="en-US" dirty="0" smtClean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13.35</a:t>
            </a:r>
          </a:p>
          <a:p>
            <a:r>
              <a:rPr lang="zh-CN" altLang="en-US" dirty="0" smtClean="0">
                <a:latin typeface="宋体" panose="02010600030101010101" pitchFamily="2" charset="-122"/>
              </a:rPr>
              <a:t>技能加成：防御力＋</a:t>
            </a:r>
            <a:r>
              <a:rPr lang="en-US" altLang="zh-CN" dirty="0" smtClean="0">
                <a:latin typeface="宋体" panose="02010600030101010101" pitchFamily="2" charset="-122"/>
              </a:rPr>
              <a:t>2</a:t>
            </a:r>
            <a:r>
              <a:rPr lang="zh-CN" altLang="en-US" dirty="0" smtClean="0">
                <a:latin typeface="宋体" panose="02010600030101010101" pitchFamily="2" charset="-122"/>
              </a:rPr>
              <a:t>（技能数）</a:t>
            </a:r>
            <a:r>
              <a:rPr lang="en-US" altLang="zh-CN" dirty="0" smtClean="0">
                <a:latin typeface="宋体" panose="02010600030101010101" pitchFamily="2" charset="-122"/>
              </a:rPr>
              <a:t>/4</a:t>
            </a:r>
            <a:r>
              <a:rPr lang="zh-CN" altLang="en-US" dirty="0" smtClean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13.85</a:t>
            </a:r>
          </a:p>
          <a:p>
            <a:endParaRPr lang="en-US" altLang="zh-CN" dirty="0">
              <a:latin typeface="宋体" panose="02010600030101010101" pitchFamily="2" charset="-122"/>
            </a:endParaRPr>
          </a:p>
          <a:p>
            <a:r>
              <a:rPr lang="zh-CN" altLang="en-US" dirty="0" smtClean="0">
                <a:latin typeface="宋体" panose="02010600030101010101" pitchFamily="2" charset="-122"/>
              </a:rPr>
              <a:t>因此，孙权的防御力是</a:t>
            </a:r>
            <a:r>
              <a:rPr lang="en-US" altLang="zh-CN" dirty="0" smtClean="0">
                <a:latin typeface="宋体" panose="02010600030101010101" pitchFamily="2" charset="-122"/>
              </a:rPr>
              <a:t>13.85</a:t>
            </a:r>
            <a:r>
              <a:rPr lang="zh-CN" altLang="en-US" dirty="0" smtClean="0">
                <a:latin typeface="宋体" panose="02010600030101010101" pitchFamily="2" charset="-122"/>
              </a:rPr>
              <a:t>。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7238" y="0"/>
            <a:ext cx="1504762" cy="17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006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计算各角色防御力（孙尚香）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基本防御</a:t>
            </a:r>
            <a:r>
              <a:rPr lang="zh-CN" altLang="en-US" dirty="0"/>
              <a:t>力</a:t>
            </a:r>
            <a:r>
              <a:rPr lang="zh-CN" altLang="en-US" dirty="0" smtClean="0"/>
              <a:t>：</a:t>
            </a:r>
            <a:r>
              <a:rPr lang="en-US" altLang="zh-CN" dirty="0">
                <a:latin typeface="宋体" panose="02010600030101010101" pitchFamily="2" charset="-122"/>
              </a:rPr>
              <a:t>1</a:t>
            </a:r>
            <a:r>
              <a:rPr lang="zh-CN" altLang="en-US" dirty="0" smtClean="0"/>
              <a:t>（</a:t>
            </a:r>
            <a:r>
              <a:rPr lang="zh-CN" altLang="en-US" dirty="0"/>
              <a:t>体力）</a:t>
            </a:r>
            <a:r>
              <a:rPr lang="en-US" altLang="zh-CN" dirty="0"/>
              <a:t>×</a:t>
            </a: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zh-CN" altLang="en-US" dirty="0">
                <a:latin typeface="宋体" panose="02010600030101010101" pitchFamily="2" charset="-122"/>
              </a:rPr>
              <a:t>＋</a:t>
            </a:r>
            <a:r>
              <a:rPr lang="en-US" altLang="zh-CN" dirty="0">
                <a:latin typeface="宋体" panose="02010600030101010101" pitchFamily="2" charset="-122"/>
              </a:rPr>
              <a:t>1</a:t>
            </a:r>
            <a:r>
              <a:rPr lang="zh-CN" altLang="en-US" dirty="0" smtClean="0"/>
              <a:t>（</a:t>
            </a:r>
            <a:r>
              <a:rPr lang="zh-CN" altLang="en-US" dirty="0"/>
              <a:t>手牌数</a:t>
            </a:r>
            <a:r>
              <a:rPr lang="zh-CN" altLang="en-US" dirty="0" smtClean="0"/>
              <a:t>）＝</a:t>
            </a:r>
            <a:r>
              <a:rPr lang="en-US" altLang="zh-CN" dirty="0">
                <a:latin typeface="宋体" panose="02010600030101010101" pitchFamily="2" charset="-122"/>
              </a:rPr>
              <a:t>3</a:t>
            </a:r>
          </a:p>
          <a:p>
            <a:r>
              <a:rPr lang="zh-CN" altLang="en-US" dirty="0" smtClean="0"/>
              <a:t>拥有技能“结姻”：防御力＋</a:t>
            </a:r>
            <a:r>
              <a:rPr lang="en-US" altLang="zh-CN" dirty="0">
                <a:latin typeface="宋体" panose="02010600030101010101" pitchFamily="2" charset="-122"/>
              </a:rPr>
              <a:t>2.3</a:t>
            </a:r>
            <a:r>
              <a:rPr lang="zh-CN" altLang="en-US" dirty="0">
                <a:latin typeface="宋体" panose="02010600030101010101" pitchFamily="2" charset="-122"/>
              </a:rPr>
              <a:t>＝</a:t>
            </a:r>
            <a:r>
              <a:rPr lang="en-US" altLang="zh-CN" dirty="0">
                <a:latin typeface="宋体" panose="02010600030101010101" pitchFamily="2" charset="-122"/>
              </a:rPr>
              <a:t>5.3</a:t>
            </a:r>
          </a:p>
          <a:p>
            <a:r>
              <a:rPr lang="zh-CN" altLang="en-US" dirty="0" smtClean="0"/>
              <a:t>体力不足</a:t>
            </a: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zh-CN" altLang="en-US" dirty="0" smtClean="0"/>
              <a:t>：防御力</a:t>
            </a:r>
            <a:r>
              <a:rPr lang="en-US" altLang="zh-CN" dirty="0" smtClean="0">
                <a:latin typeface="宋体" panose="02010600030101010101" pitchFamily="2" charset="-122"/>
              </a:rPr>
              <a:t>―0.4</a:t>
            </a:r>
            <a:r>
              <a:rPr lang="zh-CN" altLang="en-US" dirty="0" smtClean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4.9</a:t>
            </a:r>
            <a:endParaRPr lang="en-US" altLang="zh-CN" dirty="0" smtClean="0"/>
          </a:p>
          <a:p>
            <a:r>
              <a:rPr lang="zh-CN" altLang="en-US" dirty="0" smtClean="0"/>
              <a:t>座次加成：</a:t>
            </a:r>
            <a:r>
              <a:rPr lang="zh-CN" altLang="en-US" dirty="0">
                <a:latin typeface="宋体" panose="02010600030101010101" pitchFamily="2" charset="-122"/>
              </a:rPr>
              <a:t>防御力＋</a:t>
            </a:r>
            <a:r>
              <a:rPr lang="en-US" altLang="zh-CN" dirty="0">
                <a:latin typeface="宋体" panose="02010600030101010101" pitchFamily="2" charset="-122"/>
              </a:rPr>
              <a:t>{7</a:t>
            </a:r>
            <a:r>
              <a:rPr lang="zh-CN" altLang="en-US" dirty="0">
                <a:latin typeface="宋体" panose="02010600030101010101" pitchFamily="2" charset="-122"/>
              </a:rPr>
              <a:t>（人数）</a:t>
            </a:r>
            <a:r>
              <a:rPr lang="en-US" altLang="zh-CN" dirty="0" smtClean="0">
                <a:latin typeface="宋体" panose="02010600030101010101" pitchFamily="2" charset="-122"/>
              </a:rPr>
              <a:t>―[2</a:t>
            </a:r>
            <a:r>
              <a:rPr lang="zh-CN" altLang="en-US" dirty="0" smtClean="0">
                <a:latin typeface="宋体" panose="02010600030101010101" pitchFamily="2" charset="-122"/>
              </a:rPr>
              <a:t>（</a:t>
            </a:r>
            <a:r>
              <a:rPr lang="zh-CN" altLang="en-US" dirty="0">
                <a:latin typeface="宋体" panose="02010600030101010101" pitchFamily="2" charset="-122"/>
              </a:rPr>
              <a:t>座次）</a:t>
            </a:r>
            <a:r>
              <a:rPr lang="en-US" altLang="zh-CN" dirty="0">
                <a:latin typeface="宋体" panose="02010600030101010101" pitchFamily="2" charset="-122"/>
              </a:rPr>
              <a:t>―4</a:t>
            </a:r>
            <a:r>
              <a:rPr lang="zh-CN" altLang="en-US" dirty="0">
                <a:latin typeface="宋体" panose="02010600030101010101" pitchFamily="2" charset="-122"/>
              </a:rPr>
              <a:t>（当前座次）</a:t>
            </a:r>
            <a:r>
              <a:rPr lang="en-US" altLang="zh-CN" dirty="0">
                <a:latin typeface="宋体" panose="02010600030101010101" pitchFamily="2" charset="-122"/>
              </a:rPr>
              <a:t>]%7</a:t>
            </a:r>
            <a:r>
              <a:rPr lang="zh-CN" altLang="en-US" dirty="0">
                <a:latin typeface="宋体" panose="02010600030101010101" pitchFamily="2" charset="-122"/>
              </a:rPr>
              <a:t>（人数）</a:t>
            </a:r>
            <a:r>
              <a:rPr lang="en-US" altLang="zh-CN" dirty="0">
                <a:latin typeface="宋体" panose="02010600030101010101" pitchFamily="2" charset="-122"/>
              </a:rPr>
              <a:t>}/4</a:t>
            </a:r>
            <a:r>
              <a:rPr lang="zh-CN" altLang="en-US" dirty="0" smtClean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5.4</a:t>
            </a:r>
          </a:p>
          <a:p>
            <a:r>
              <a:rPr lang="zh-CN" altLang="en-US" dirty="0" smtClean="0">
                <a:latin typeface="宋体" panose="02010600030101010101" pitchFamily="2" charset="-122"/>
              </a:rPr>
              <a:t>技能</a:t>
            </a:r>
            <a:r>
              <a:rPr lang="zh-CN" altLang="en-US" dirty="0">
                <a:latin typeface="宋体" panose="02010600030101010101" pitchFamily="2" charset="-122"/>
              </a:rPr>
              <a:t>加成：防御力＋</a:t>
            </a: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zh-CN" altLang="en-US" dirty="0">
                <a:latin typeface="宋体" panose="02010600030101010101" pitchFamily="2" charset="-122"/>
              </a:rPr>
              <a:t>（技能数）</a:t>
            </a:r>
            <a:r>
              <a:rPr lang="en-US" altLang="zh-CN" dirty="0">
                <a:latin typeface="宋体" panose="02010600030101010101" pitchFamily="2" charset="-122"/>
              </a:rPr>
              <a:t>/4</a:t>
            </a:r>
            <a:r>
              <a:rPr lang="zh-CN" altLang="en-US" dirty="0" smtClean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5.9</a:t>
            </a:r>
          </a:p>
          <a:p>
            <a:endParaRPr lang="en-US" altLang="zh-CN" dirty="0">
              <a:latin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</a:rPr>
              <a:t>因此，</a:t>
            </a:r>
            <a:r>
              <a:rPr lang="zh-CN" altLang="en-US" dirty="0" smtClean="0">
                <a:latin typeface="宋体" panose="02010600030101010101" pitchFamily="2" charset="-122"/>
              </a:rPr>
              <a:t>孙尚香的</a:t>
            </a:r>
            <a:r>
              <a:rPr lang="zh-CN" altLang="en-US" dirty="0">
                <a:latin typeface="宋体" panose="02010600030101010101" pitchFamily="2" charset="-122"/>
              </a:rPr>
              <a:t>防御力</a:t>
            </a:r>
            <a:r>
              <a:rPr lang="zh-CN" altLang="en-US" dirty="0" smtClean="0">
                <a:latin typeface="宋体" panose="02010600030101010101" pitchFamily="2" charset="-122"/>
              </a:rPr>
              <a:t>是</a:t>
            </a:r>
            <a:r>
              <a:rPr lang="en-US" altLang="zh-CN" dirty="0">
                <a:latin typeface="宋体" panose="02010600030101010101" pitchFamily="2" charset="-122"/>
              </a:rPr>
              <a:t>5</a:t>
            </a:r>
            <a:r>
              <a:rPr lang="en-US" altLang="zh-CN" dirty="0" smtClean="0">
                <a:latin typeface="宋体" panose="02010600030101010101" pitchFamily="2" charset="-122"/>
              </a:rPr>
              <a:t>.9</a:t>
            </a:r>
            <a:r>
              <a:rPr lang="zh-CN" altLang="en-US" dirty="0" smtClean="0"/>
              <a:t>。</a:t>
            </a:r>
            <a:endParaRPr lang="en-US" altLang="zh-CN" dirty="0">
              <a:latin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6762" y="0"/>
            <a:ext cx="1495238" cy="17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142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计算各角色防御力（马超）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基本防御</a:t>
            </a:r>
            <a:r>
              <a:rPr lang="zh-CN" altLang="en-US" dirty="0"/>
              <a:t>力</a:t>
            </a:r>
            <a:r>
              <a:rPr lang="zh-CN" altLang="en-US" dirty="0" smtClean="0"/>
              <a:t>：</a:t>
            </a: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zh-CN" altLang="en-US" dirty="0" smtClean="0"/>
              <a:t>（</a:t>
            </a:r>
            <a:r>
              <a:rPr lang="zh-CN" altLang="en-US" dirty="0"/>
              <a:t>体力）</a:t>
            </a:r>
            <a:r>
              <a:rPr lang="en-US" altLang="zh-CN" dirty="0"/>
              <a:t>×</a:t>
            </a: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zh-CN" altLang="en-US" dirty="0">
                <a:latin typeface="宋体" panose="02010600030101010101" pitchFamily="2" charset="-122"/>
              </a:rPr>
              <a:t>＋</a:t>
            </a: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zh-CN" altLang="en-US" dirty="0" smtClean="0"/>
              <a:t>（</a:t>
            </a:r>
            <a:r>
              <a:rPr lang="zh-CN" altLang="en-US" dirty="0"/>
              <a:t>手牌数</a:t>
            </a:r>
            <a:r>
              <a:rPr lang="zh-CN" altLang="en-US" dirty="0" smtClean="0"/>
              <a:t>）＝</a:t>
            </a:r>
            <a:r>
              <a:rPr lang="en-US" altLang="zh-CN" dirty="0">
                <a:latin typeface="宋体" panose="02010600030101010101" pitchFamily="2" charset="-122"/>
              </a:rPr>
              <a:t>6</a:t>
            </a:r>
          </a:p>
          <a:p>
            <a:r>
              <a:rPr lang="zh-CN" altLang="en-US" dirty="0" smtClean="0"/>
              <a:t>体力不足</a:t>
            </a: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zh-CN" altLang="en-US" dirty="0" smtClean="0"/>
              <a:t>：防御力</a:t>
            </a:r>
            <a:r>
              <a:rPr lang="en-US" altLang="zh-CN" dirty="0" smtClean="0">
                <a:latin typeface="宋体" panose="02010600030101010101" pitchFamily="2" charset="-122"/>
              </a:rPr>
              <a:t>―0.4</a:t>
            </a:r>
            <a:r>
              <a:rPr lang="zh-CN" altLang="en-US" dirty="0" smtClean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5.6</a:t>
            </a:r>
            <a:endParaRPr lang="en-US" altLang="zh-CN" dirty="0" smtClean="0"/>
          </a:p>
          <a:p>
            <a:r>
              <a:rPr lang="zh-CN" altLang="en-US" dirty="0"/>
              <a:t>座次加成：</a:t>
            </a:r>
            <a:r>
              <a:rPr lang="zh-CN" altLang="en-US" dirty="0">
                <a:latin typeface="宋体" panose="02010600030101010101" pitchFamily="2" charset="-122"/>
              </a:rPr>
              <a:t>防御力＋</a:t>
            </a:r>
            <a:r>
              <a:rPr lang="en-US" altLang="zh-CN" dirty="0">
                <a:latin typeface="宋体" panose="02010600030101010101" pitchFamily="2" charset="-122"/>
              </a:rPr>
              <a:t>{7</a:t>
            </a:r>
            <a:r>
              <a:rPr lang="zh-CN" altLang="en-US" dirty="0">
                <a:latin typeface="宋体" panose="02010600030101010101" pitchFamily="2" charset="-122"/>
              </a:rPr>
              <a:t>（人数）</a:t>
            </a:r>
            <a:r>
              <a:rPr lang="en-US" altLang="zh-CN" dirty="0" smtClean="0">
                <a:latin typeface="宋体" panose="02010600030101010101" pitchFamily="2" charset="-122"/>
              </a:rPr>
              <a:t>―[3</a:t>
            </a:r>
            <a:r>
              <a:rPr lang="zh-CN" altLang="en-US" dirty="0" smtClean="0">
                <a:latin typeface="宋体" panose="02010600030101010101" pitchFamily="2" charset="-122"/>
              </a:rPr>
              <a:t>（</a:t>
            </a:r>
            <a:r>
              <a:rPr lang="zh-CN" altLang="en-US" dirty="0">
                <a:latin typeface="宋体" panose="02010600030101010101" pitchFamily="2" charset="-122"/>
              </a:rPr>
              <a:t>座次）</a:t>
            </a:r>
            <a:r>
              <a:rPr lang="en-US" altLang="zh-CN" dirty="0">
                <a:latin typeface="宋体" panose="02010600030101010101" pitchFamily="2" charset="-122"/>
              </a:rPr>
              <a:t>―4</a:t>
            </a:r>
            <a:r>
              <a:rPr lang="zh-CN" altLang="en-US" dirty="0">
                <a:latin typeface="宋体" panose="02010600030101010101" pitchFamily="2" charset="-122"/>
              </a:rPr>
              <a:t>（当前座次）</a:t>
            </a:r>
            <a:r>
              <a:rPr lang="en-US" altLang="zh-CN" dirty="0">
                <a:latin typeface="宋体" panose="02010600030101010101" pitchFamily="2" charset="-122"/>
              </a:rPr>
              <a:t>]%7</a:t>
            </a:r>
            <a:r>
              <a:rPr lang="zh-CN" altLang="en-US" dirty="0">
                <a:latin typeface="宋体" panose="02010600030101010101" pitchFamily="2" charset="-122"/>
              </a:rPr>
              <a:t>（人数）</a:t>
            </a:r>
            <a:r>
              <a:rPr lang="en-US" altLang="zh-CN" dirty="0">
                <a:latin typeface="宋体" panose="02010600030101010101" pitchFamily="2" charset="-122"/>
              </a:rPr>
              <a:t>}/4</a:t>
            </a:r>
            <a:r>
              <a:rPr lang="zh-CN" altLang="en-US" dirty="0" smtClean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5.85</a:t>
            </a:r>
            <a:endParaRPr lang="en-US" altLang="zh-CN" dirty="0">
              <a:latin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</a:rPr>
              <a:t>技能加成：防御力＋</a:t>
            </a: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zh-CN" altLang="en-US" dirty="0">
                <a:latin typeface="宋体" panose="02010600030101010101" pitchFamily="2" charset="-122"/>
              </a:rPr>
              <a:t>（技能数）</a:t>
            </a:r>
            <a:r>
              <a:rPr lang="en-US" altLang="zh-CN" dirty="0">
                <a:latin typeface="宋体" panose="02010600030101010101" pitchFamily="2" charset="-122"/>
              </a:rPr>
              <a:t>/4</a:t>
            </a:r>
            <a:r>
              <a:rPr lang="zh-CN" altLang="en-US" dirty="0" smtClean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6.35</a:t>
            </a:r>
            <a:endParaRPr lang="en-US" altLang="zh-CN" dirty="0">
              <a:latin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</a:rPr>
              <a:t>因此</a:t>
            </a:r>
            <a:r>
              <a:rPr lang="zh-CN" altLang="en-US" dirty="0" smtClean="0">
                <a:latin typeface="宋体" panose="02010600030101010101" pitchFamily="2" charset="-122"/>
              </a:rPr>
              <a:t>，</a:t>
            </a:r>
            <a:r>
              <a:rPr lang="zh-CN" altLang="en-US" dirty="0">
                <a:latin typeface="宋体" panose="02010600030101010101" pitchFamily="2" charset="-122"/>
              </a:rPr>
              <a:t>马超</a:t>
            </a:r>
            <a:r>
              <a:rPr lang="zh-CN" altLang="en-US" dirty="0" smtClean="0">
                <a:latin typeface="宋体" panose="02010600030101010101" pitchFamily="2" charset="-122"/>
              </a:rPr>
              <a:t>的</a:t>
            </a:r>
            <a:r>
              <a:rPr lang="zh-CN" altLang="en-US" dirty="0">
                <a:latin typeface="宋体" panose="02010600030101010101" pitchFamily="2" charset="-122"/>
              </a:rPr>
              <a:t>防御力</a:t>
            </a:r>
            <a:r>
              <a:rPr lang="zh-CN" altLang="en-US" dirty="0" smtClean="0">
                <a:latin typeface="宋体" panose="02010600030101010101" pitchFamily="2" charset="-122"/>
              </a:rPr>
              <a:t>是</a:t>
            </a:r>
            <a:r>
              <a:rPr lang="en-US" altLang="zh-CN" dirty="0" smtClean="0">
                <a:latin typeface="宋体" panose="02010600030101010101" pitchFamily="2" charset="-122"/>
              </a:rPr>
              <a:t>6.35</a:t>
            </a:r>
            <a:r>
              <a:rPr lang="zh-CN" altLang="en-US" dirty="0" smtClean="0"/>
              <a:t>。</a:t>
            </a:r>
            <a:endParaRPr lang="en-US" altLang="zh-CN" dirty="0">
              <a:latin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7714" y="15299"/>
            <a:ext cx="1514286" cy="17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914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计算各角色防御力（貂蝉）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基本防御</a:t>
            </a:r>
            <a:r>
              <a:rPr lang="zh-CN" altLang="en-US" dirty="0"/>
              <a:t>力</a:t>
            </a:r>
            <a:r>
              <a:rPr lang="zh-CN" altLang="en-US" dirty="0" smtClean="0"/>
              <a:t>：</a:t>
            </a: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zh-CN" altLang="en-US" dirty="0" smtClean="0"/>
              <a:t>（</a:t>
            </a:r>
            <a:r>
              <a:rPr lang="zh-CN" altLang="en-US" dirty="0"/>
              <a:t>体力）</a:t>
            </a:r>
            <a:r>
              <a:rPr lang="en-US" altLang="zh-CN" dirty="0"/>
              <a:t>×</a:t>
            </a: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zh-CN" altLang="en-US" dirty="0" smtClean="0"/>
              <a:t>＋</a:t>
            </a:r>
            <a:r>
              <a:rPr lang="en-US" altLang="zh-CN" dirty="0">
                <a:latin typeface="宋体" panose="02010600030101010101" pitchFamily="2" charset="-122"/>
              </a:rPr>
              <a:t>3</a:t>
            </a:r>
            <a:r>
              <a:rPr lang="zh-CN" altLang="en-US" dirty="0" smtClean="0"/>
              <a:t>（</a:t>
            </a:r>
            <a:r>
              <a:rPr lang="zh-CN" altLang="en-US" dirty="0"/>
              <a:t>手牌数</a:t>
            </a:r>
            <a:r>
              <a:rPr lang="zh-CN" altLang="en-US" dirty="0" smtClean="0"/>
              <a:t>）＝</a:t>
            </a:r>
            <a:r>
              <a:rPr lang="en-US" altLang="zh-CN" dirty="0">
                <a:latin typeface="宋体" panose="02010600030101010101" pitchFamily="2" charset="-122"/>
              </a:rPr>
              <a:t>7</a:t>
            </a:r>
          </a:p>
          <a:p>
            <a:r>
              <a:rPr lang="zh-CN" altLang="en-US" dirty="0" smtClean="0"/>
              <a:t>体力不足</a:t>
            </a: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zh-CN" altLang="en-US" dirty="0" smtClean="0"/>
              <a:t>：防御力</a:t>
            </a:r>
            <a:r>
              <a:rPr lang="en-US" altLang="zh-CN" dirty="0" smtClean="0">
                <a:latin typeface="宋体" panose="02010600030101010101" pitchFamily="2" charset="-122"/>
              </a:rPr>
              <a:t>―0.4</a:t>
            </a:r>
            <a:r>
              <a:rPr lang="zh-CN" altLang="en-US" dirty="0" smtClean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6.6</a:t>
            </a:r>
          </a:p>
          <a:p>
            <a:r>
              <a:rPr lang="zh-CN" altLang="en-US" dirty="0" smtClean="0">
                <a:latin typeface="宋体" panose="02010600030101010101" pitchFamily="2" charset="-122"/>
              </a:rPr>
              <a:t>判定区有</a:t>
            </a:r>
            <a:r>
              <a:rPr lang="en-US" altLang="zh-CN" dirty="0" smtClean="0">
                <a:latin typeface="宋体" panose="02010600030101010101" pitchFamily="2" charset="-122"/>
              </a:rPr>
              <a:t>【</a:t>
            </a:r>
            <a:r>
              <a:rPr lang="zh-CN" altLang="en-US" dirty="0" smtClean="0">
                <a:latin typeface="宋体" panose="02010600030101010101" pitchFamily="2" charset="-122"/>
              </a:rPr>
              <a:t>乐不思蜀</a:t>
            </a:r>
            <a:r>
              <a:rPr lang="en-US" altLang="zh-CN" dirty="0" smtClean="0">
                <a:latin typeface="宋体" panose="02010600030101010101" pitchFamily="2" charset="-122"/>
              </a:rPr>
              <a:t>】</a:t>
            </a:r>
            <a:r>
              <a:rPr lang="zh-CN" altLang="en-US" dirty="0" smtClean="0">
                <a:latin typeface="宋体" panose="02010600030101010101" pitchFamily="2" charset="-122"/>
              </a:rPr>
              <a:t>：防御力</a:t>
            </a:r>
            <a:r>
              <a:rPr lang="en-US" altLang="zh-CN" dirty="0" smtClean="0">
                <a:latin typeface="宋体" panose="02010600030101010101" pitchFamily="2" charset="-122"/>
              </a:rPr>
              <a:t>―0.5</a:t>
            </a:r>
            <a:r>
              <a:rPr lang="zh-CN" altLang="en-US" dirty="0" smtClean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6.1</a:t>
            </a:r>
          </a:p>
          <a:p>
            <a:r>
              <a:rPr lang="zh-CN" altLang="en-US" dirty="0" smtClean="0">
                <a:latin typeface="宋体" panose="02010600030101010101" pitchFamily="2" charset="-122"/>
              </a:rPr>
              <a:t>拥有技能“离间”：防御力＋</a:t>
            </a:r>
            <a:r>
              <a:rPr lang="en-US" altLang="zh-CN" dirty="0" smtClean="0">
                <a:latin typeface="宋体" panose="02010600030101010101" pitchFamily="2" charset="-122"/>
              </a:rPr>
              <a:t>2.2</a:t>
            </a:r>
            <a:r>
              <a:rPr lang="zh-CN" altLang="en-US" dirty="0" smtClean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8.3</a:t>
            </a:r>
            <a:endParaRPr lang="en-US" altLang="zh-CN" dirty="0" smtClean="0"/>
          </a:p>
          <a:p>
            <a:r>
              <a:rPr lang="zh-CN" altLang="en-US" dirty="0"/>
              <a:t>座次加成：</a:t>
            </a:r>
            <a:r>
              <a:rPr lang="zh-CN" altLang="en-US" dirty="0">
                <a:latin typeface="宋体" panose="02010600030101010101" pitchFamily="2" charset="-122"/>
              </a:rPr>
              <a:t>防御力＋</a:t>
            </a:r>
            <a:r>
              <a:rPr lang="en-US" altLang="zh-CN" dirty="0">
                <a:latin typeface="宋体" panose="02010600030101010101" pitchFamily="2" charset="-122"/>
              </a:rPr>
              <a:t>{7</a:t>
            </a:r>
            <a:r>
              <a:rPr lang="zh-CN" altLang="en-US" dirty="0">
                <a:latin typeface="宋体" panose="02010600030101010101" pitchFamily="2" charset="-122"/>
              </a:rPr>
              <a:t>（人数）</a:t>
            </a:r>
            <a:r>
              <a:rPr lang="en-US" altLang="zh-CN" dirty="0" smtClean="0">
                <a:latin typeface="宋体" panose="02010600030101010101" pitchFamily="2" charset="-122"/>
              </a:rPr>
              <a:t>―[5</a:t>
            </a:r>
            <a:r>
              <a:rPr lang="zh-CN" altLang="en-US" dirty="0" smtClean="0">
                <a:latin typeface="宋体" panose="02010600030101010101" pitchFamily="2" charset="-122"/>
              </a:rPr>
              <a:t>（</a:t>
            </a:r>
            <a:r>
              <a:rPr lang="zh-CN" altLang="en-US" dirty="0">
                <a:latin typeface="宋体" panose="02010600030101010101" pitchFamily="2" charset="-122"/>
              </a:rPr>
              <a:t>座次）</a:t>
            </a:r>
            <a:r>
              <a:rPr lang="en-US" altLang="zh-CN" dirty="0">
                <a:latin typeface="宋体" panose="02010600030101010101" pitchFamily="2" charset="-122"/>
              </a:rPr>
              <a:t>―4</a:t>
            </a:r>
            <a:r>
              <a:rPr lang="zh-CN" altLang="en-US" dirty="0">
                <a:latin typeface="宋体" panose="02010600030101010101" pitchFamily="2" charset="-122"/>
              </a:rPr>
              <a:t>（当前座次）</a:t>
            </a:r>
            <a:r>
              <a:rPr lang="en-US" altLang="zh-CN" dirty="0">
                <a:latin typeface="宋体" panose="02010600030101010101" pitchFamily="2" charset="-122"/>
              </a:rPr>
              <a:t>]%7</a:t>
            </a:r>
            <a:r>
              <a:rPr lang="zh-CN" altLang="en-US" dirty="0">
                <a:latin typeface="宋体" panose="02010600030101010101" pitchFamily="2" charset="-122"/>
              </a:rPr>
              <a:t>（人数）</a:t>
            </a:r>
            <a:r>
              <a:rPr lang="en-US" altLang="zh-CN" dirty="0">
                <a:latin typeface="宋体" panose="02010600030101010101" pitchFamily="2" charset="-122"/>
              </a:rPr>
              <a:t>}/4</a:t>
            </a:r>
            <a:r>
              <a:rPr lang="zh-CN" altLang="en-US" dirty="0" smtClean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9.8</a:t>
            </a:r>
            <a:endParaRPr lang="en-US" altLang="zh-CN" dirty="0">
              <a:latin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</a:rPr>
              <a:t>技能加成：防御力＋</a:t>
            </a: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zh-CN" altLang="en-US" dirty="0">
                <a:latin typeface="宋体" panose="02010600030101010101" pitchFamily="2" charset="-122"/>
              </a:rPr>
              <a:t>（技能数）</a:t>
            </a:r>
            <a:r>
              <a:rPr lang="en-US" altLang="zh-CN" dirty="0">
                <a:latin typeface="宋体" panose="02010600030101010101" pitchFamily="2" charset="-122"/>
              </a:rPr>
              <a:t>/4</a:t>
            </a:r>
            <a:r>
              <a:rPr lang="zh-CN" altLang="en-US" dirty="0" smtClean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10.3</a:t>
            </a:r>
            <a:endParaRPr lang="en-US" altLang="zh-CN" dirty="0">
              <a:latin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</a:rPr>
              <a:t>因此</a:t>
            </a:r>
            <a:r>
              <a:rPr lang="zh-CN" altLang="en-US" dirty="0" smtClean="0">
                <a:latin typeface="宋体" panose="02010600030101010101" pitchFamily="2" charset="-122"/>
              </a:rPr>
              <a:t>，</a:t>
            </a:r>
            <a:r>
              <a:rPr lang="zh-CN" altLang="en-US" dirty="0">
                <a:latin typeface="宋体" panose="02010600030101010101" pitchFamily="2" charset="-122"/>
              </a:rPr>
              <a:t>貂蝉</a:t>
            </a:r>
            <a:r>
              <a:rPr lang="zh-CN" altLang="en-US" dirty="0" smtClean="0">
                <a:latin typeface="宋体" panose="02010600030101010101" pitchFamily="2" charset="-122"/>
              </a:rPr>
              <a:t>的</a:t>
            </a:r>
            <a:r>
              <a:rPr lang="zh-CN" altLang="en-US" dirty="0">
                <a:latin typeface="宋体" panose="02010600030101010101" pitchFamily="2" charset="-122"/>
              </a:rPr>
              <a:t>防御力</a:t>
            </a:r>
            <a:r>
              <a:rPr lang="zh-CN" altLang="en-US" dirty="0" smtClean="0">
                <a:latin typeface="宋体" panose="02010600030101010101" pitchFamily="2" charset="-122"/>
              </a:rPr>
              <a:t>是</a:t>
            </a:r>
            <a:r>
              <a:rPr lang="en-US" altLang="zh-CN" dirty="0" smtClean="0">
                <a:latin typeface="宋体" panose="02010600030101010101" pitchFamily="2" charset="-122"/>
              </a:rPr>
              <a:t>10.3</a:t>
            </a:r>
            <a:r>
              <a:rPr lang="zh-CN" altLang="en-US" dirty="0" smtClean="0"/>
              <a:t>。</a:t>
            </a:r>
            <a:endParaRPr lang="en-US" altLang="zh-CN" dirty="0">
              <a:latin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9038" y="0"/>
            <a:ext cx="1609524" cy="17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047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计算各角色防御力（夏侯渊）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基本防御</a:t>
            </a:r>
            <a:r>
              <a:rPr lang="zh-CN" altLang="en-US" dirty="0"/>
              <a:t>力</a:t>
            </a:r>
            <a:r>
              <a:rPr lang="zh-CN" altLang="en-US" dirty="0" smtClean="0"/>
              <a:t>：</a:t>
            </a:r>
            <a:r>
              <a:rPr lang="en-US" altLang="zh-CN" dirty="0">
                <a:latin typeface="宋体" panose="02010600030101010101" pitchFamily="2" charset="-122"/>
              </a:rPr>
              <a:t>1</a:t>
            </a:r>
            <a:r>
              <a:rPr lang="zh-CN" altLang="en-US" dirty="0" smtClean="0"/>
              <a:t>（</a:t>
            </a:r>
            <a:r>
              <a:rPr lang="zh-CN" altLang="en-US" dirty="0"/>
              <a:t>体力）</a:t>
            </a:r>
            <a:r>
              <a:rPr lang="en-US" altLang="zh-CN" dirty="0"/>
              <a:t>×</a:t>
            </a: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zh-CN" altLang="en-US" dirty="0">
                <a:latin typeface="宋体" panose="02010600030101010101" pitchFamily="2" charset="-122"/>
              </a:rPr>
              <a:t>＋</a:t>
            </a:r>
            <a:r>
              <a:rPr lang="en-US" altLang="zh-CN" dirty="0">
                <a:latin typeface="宋体" panose="02010600030101010101" pitchFamily="2" charset="-122"/>
              </a:rPr>
              <a:t>0</a:t>
            </a:r>
            <a:r>
              <a:rPr lang="zh-CN" altLang="en-US" dirty="0"/>
              <a:t>（手牌数</a:t>
            </a:r>
            <a:r>
              <a:rPr lang="zh-CN" altLang="en-US" dirty="0" smtClean="0"/>
              <a:t>）＝</a:t>
            </a:r>
            <a:r>
              <a:rPr lang="en-US" altLang="zh-CN" dirty="0">
                <a:latin typeface="宋体" panose="02010600030101010101" pitchFamily="2" charset="-122"/>
              </a:rPr>
              <a:t>2</a:t>
            </a:r>
          </a:p>
          <a:p>
            <a:r>
              <a:rPr lang="zh-CN" altLang="en-US" dirty="0" smtClean="0"/>
              <a:t>体力不足</a:t>
            </a: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zh-CN" altLang="en-US" dirty="0" smtClean="0"/>
              <a:t>：防御力</a:t>
            </a:r>
            <a:r>
              <a:rPr lang="en-US" altLang="zh-CN" dirty="0" smtClean="0">
                <a:latin typeface="宋体" panose="02010600030101010101" pitchFamily="2" charset="-122"/>
              </a:rPr>
              <a:t>―0.4</a:t>
            </a:r>
            <a:r>
              <a:rPr lang="zh-CN" altLang="en-US" dirty="0" smtClean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1.6</a:t>
            </a:r>
          </a:p>
          <a:p>
            <a:r>
              <a:rPr lang="zh-CN" altLang="en-US" dirty="0"/>
              <a:t>座次加成：</a:t>
            </a:r>
            <a:r>
              <a:rPr lang="zh-CN" altLang="en-US" dirty="0">
                <a:latin typeface="宋体" panose="02010600030101010101" pitchFamily="2" charset="-122"/>
              </a:rPr>
              <a:t>防御力＋</a:t>
            </a:r>
            <a:r>
              <a:rPr lang="en-US" altLang="zh-CN" dirty="0">
                <a:latin typeface="宋体" panose="02010600030101010101" pitchFamily="2" charset="-122"/>
              </a:rPr>
              <a:t>{7</a:t>
            </a:r>
            <a:r>
              <a:rPr lang="zh-CN" altLang="en-US" dirty="0">
                <a:latin typeface="宋体" panose="02010600030101010101" pitchFamily="2" charset="-122"/>
              </a:rPr>
              <a:t>（人数）</a:t>
            </a:r>
            <a:r>
              <a:rPr lang="en-US" altLang="zh-CN" dirty="0" smtClean="0">
                <a:latin typeface="宋体" panose="02010600030101010101" pitchFamily="2" charset="-122"/>
              </a:rPr>
              <a:t>―[6</a:t>
            </a:r>
            <a:r>
              <a:rPr lang="zh-CN" altLang="en-US" dirty="0" smtClean="0">
                <a:latin typeface="宋体" panose="02010600030101010101" pitchFamily="2" charset="-122"/>
              </a:rPr>
              <a:t>（</a:t>
            </a:r>
            <a:r>
              <a:rPr lang="zh-CN" altLang="en-US" dirty="0">
                <a:latin typeface="宋体" panose="02010600030101010101" pitchFamily="2" charset="-122"/>
              </a:rPr>
              <a:t>座次）</a:t>
            </a:r>
            <a:r>
              <a:rPr lang="en-US" altLang="zh-CN" dirty="0">
                <a:latin typeface="宋体" panose="02010600030101010101" pitchFamily="2" charset="-122"/>
              </a:rPr>
              <a:t>―4</a:t>
            </a:r>
            <a:r>
              <a:rPr lang="zh-CN" altLang="en-US" dirty="0">
                <a:latin typeface="宋体" panose="02010600030101010101" pitchFamily="2" charset="-122"/>
              </a:rPr>
              <a:t>（当前座次）</a:t>
            </a:r>
            <a:r>
              <a:rPr lang="en-US" altLang="zh-CN" dirty="0">
                <a:latin typeface="宋体" panose="02010600030101010101" pitchFamily="2" charset="-122"/>
              </a:rPr>
              <a:t>]%7</a:t>
            </a:r>
            <a:r>
              <a:rPr lang="zh-CN" altLang="en-US" dirty="0">
                <a:latin typeface="宋体" panose="02010600030101010101" pitchFamily="2" charset="-122"/>
              </a:rPr>
              <a:t>（人数）</a:t>
            </a:r>
            <a:r>
              <a:rPr lang="en-US" altLang="zh-CN" dirty="0">
                <a:latin typeface="宋体" panose="02010600030101010101" pitchFamily="2" charset="-122"/>
              </a:rPr>
              <a:t>}/4</a:t>
            </a:r>
            <a:r>
              <a:rPr lang="zh-CN" altLang="en-US" dirty="0" smtClean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2.25</a:t>
            </a:r>
            <a:endParaRPr lang="en-US" altLang="zh-CN" dirty="0">
              <a:latin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</a:rPr>
              <a:t>技能加成：防御力</a:t>
            </a:r>
            <a:r>
              <a:rPr lang="zh-CN" altLang="en-US" dirty="0" smtClean="0">
                <a:latin typeface="宋体" panose="02010600030101010101" pitchFamily="2" charset="-122"/>
              </a:rPr>
              <a:t>＋</a:t>
            </a:r>
            <a:r>
              <a:rPr lang="en-US" altLang="zh-CN" dirty="0" smtClean="0">
                <a:latin typeface="宋体" panose="02010600030101010101" pitchFamily="2" charset="-122"/>
              </a:rPr>
              <a:t>1</a:t>
            </a:r>
            <a:r>
              <a:rPr lang="zh-CN" altLang="en-US" dirty="0" smtClean="0">
                <a:latin typeface="宋体" panose="02010600030101010101" pitchFamily="2" charset="-122"/>
              </a:rPr>
              <a:t>（</a:t>
            </a:r>
            <a:r>
              <a:rPr lang="zh-CN" altLang="en-US" dirty="0">
                <a:latin typeface="宋体" panose="02010600030101010101" pitchFamily="2" charset="-122"/>
              </a:rPr>
              <a:t>技能数）</a:t>
            </a:r>
            <a:r>
              <a:rPr lang="en-US" altLang="zh-CN" dirty="0">
                <a:latin typeface="宋体" panose="02010600030101010101" pitchFamily="2" charset="-122"/>
              </a:rPr>
              <a:t>/4</a:t>
            </a:r>
            <a:r>
              <a:rPr lang="zh-CN" altLang="en-US" dirty="0" smtClean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2.5</a:t>
            </a:r>
            <a:endParaRPr lang="en-US" altLang="zh-CN" dirty="0">
              <a:latin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</a:rPr>
              <a:t>因此</a:t>
            </a:r>
            <a:r>
              <a:rPr lang="zh-CN" altLang="en-US" dirty="0" smtClean="0">
                <a:latin typeface="宋体" panose="02010600030101010101" pitchFamily="2" charset="-122"/>
              </a:rPr>
              <a:t>，</a:t>
            </a:r>
            <a:r>
              <a:rPr lang="zh-CN" altLang="en-US" dirty="0">
                <a:latin typeface="宋体" panose="02010600030101010101" pitchFamily="2" charset="-122"/>
              </a:rPr>
              <a:t>夏侯渊</a:t>
            </a:r>
            <a:r>
              <a:rPr lang="zh-CN" altLang="en-US" dirty="0" smtClean="0">
                <a:latin typeface="宋体" panose="02010600030101010101" pitchFamily="2" charset="-122"/>
              </a:rPr>
              <a:t>的</a:t>
            </a:r>
            <a:r>
              <a:rPr lang="zh-CN" altLang="en-US" dirty="0">
                <a:latin typeface="宋体" panose="02010600030101010101" pitchFamily="2" charset="-122"/>
              </a:rPr>
              <a:t>防御力</a:t>
            </a:r>
            <a:r>
              <a:rPr lang="zh-CN" altLang="en-US" dirty="0" smtClean="0">
                <a:latin typeface="宋体" panose="02010600030101010101" pitchFamily="2" charset="-122"/>
              </a:rPr>
              <a:t>是</a:t>
            </a:r>
            <a:r>
              <a:rPr lang="en-US" altLang="zh-CN" dirty="0" smtClean="0">
                <a:latin typeface="宋体" panose="02010600030101010101" pitchFamily="2" charset="-122"/>
              </a:rPr>
              <a:t>2.5</a:t>
            </a:r>
            <a:r>
              <a:rPr lang="zh-CN" altLang="en-US" dirty="0" smtClean="0"/>
              <a:t>。</a:t>
            </a:r>
            <a:endParaRPr lang="en-US" altLang="zh-CN" dirty="0">
              <a:latin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7238" y="0"/>
            <a:ext cx="1504762" cy="17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737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计算各角色防御力（周泰）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基本防御</a:t>
            </a:r>
            <a:r>
              <a:rPr lang="zh-CN" altLang="en-US" dirty="0"/>
              <a:t>力</a:t>
            </a:r>
            <a:r>
              <a:rPr lang="zh-CN" altLang="en-US" dirty="0" smtClean="0"/>
              <a:t>：</a:t>
            </a:r>
            <a:r>
              <a:rPr lang="en-US" altLang="zh-CN" dirty="0">
                <a:latin typeface="宋体" panose="02010600030101010101" pitchFamily="2" charset="-122"/>
              </a:rPr>
              <a:t>4</a:t>
            </a:r>
            <a:r>
              <a:rPr lang="zh-CN" altLang="en-US" dirty="0" smtClean="0"/>
              <a:t>（</a:t>
            </a:r>
            <a:r>
              <a:rPr lang="zh-CN" altLang="en-US" dirty="0"/>
              <a:t>体力）</a:t>
            </a:r>
            <a:r>
              <a:rPr lang="en-US" altLang="zh-CN" dirty="0"/>
              <a:t>×</a:t>
            </a: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zh-CN" altLang="en-US" dirty="0">
                <a:latin typeface="宋体" panose="02010600030101010101" pitchFamily="2" charset="-122"/>
              </a:rPr>
              <a:t>＋</a:t>
            </a:r>
            <a:r>
              <a:rPr lang="en-US" altLang="zh-CN" dirty="0">
                <a:latin typeface="宋体" panose="02010600030101010101" pitchFamily="2" charset="-122"/>
              </a:rPr>
              <a:t>4</a:t>
            </a:r>
            <a:r>
              <a:rPr lang="zh-CN" altLang="en-US" dirty="0"/>
              <a:t>（手牌数</a:t>
            </a:r>
            <a:r>
              <a:rPr lang="zh-CN" altLang="en-US" dirty="0" smtClean="0"/>
              <a:t>）＝</a:t>
            </a:r>
            <a:r>
              <a:rPr lang="en-US" altLang="zh-CN" dirty="0">
                <a:latin typeface="宋体" panose="02010600030101010101" pitchFamily="2" charset="-122"/>
              </a:rPr>
              <a:t>12</a:t>
            </a:r>
          </a:p>
          <a:p>
            <a:r>
              <a:rPr lang="zh-CN" altLang="en-US" dirty="0"/>
              <a:t>座次加成：</a:t>
            </a:r>
            <a:r>
              <a:rPr lang="zh-CN" altLang="en-US" dirty="0">
                <a:latin typeface="宋体" panose="02010600030101010101" pitchFamily="2" charset="-122"/>
              </a:rPr>
              <a:t>防御力＋</a:t>
            </a:r>
            <a:r>
              <a:rPr lang="en-US" altLang="zh-CN" dirty="0">
                <a:latin typeface="宋体" panose="02010600030101010101" pitchFamily="2" charset="-122"/>
              </a:rPr>
              <a:t>{7</a:t>
            </a:r>
            <a:r>
              <a:rPr lang="zh-CN" altLang="en-US" dirty="0">
                <a:latin typeface="宋体" panose="02010600030101010101" pitchFamily="2" charset="-122"/>
              </a:rPr>
              <a:t>（人数）</a:t>
            </a:r>
            <a:r>
              <a:rPr lang="en-US" altLang="zh-CN" dirty="0" smtClean="0">
                <a:latin typeface="宋体" panose="02010600030101010101" pitchFamily="2" charset="-122"/>
              </a:rPr>
              <a:t>―[7</a:t>
            </a:r>
            <a:r>
              <a:rPr lang="zh-CN" altLang="en-US" dirty="0" smtClean="0">
                <a:latin typeface="宋体" panose="02010600030101010101" pitchFamily="2" charset="-122"/>
              </a:rPr>
              <a:t>（</a:t>
            </a:r>
            <a:r>
              <a:rPr lang="zh-CN" altLang="en-US" dirty="0">
                <a:latin typeface="宋体" panose="02010600030101010101" pitchFamily="2" charset="-122"/>
              </a:rPr>
              <a:t>座次）</a:t>
            </a:r>
            <a:r>
              <a:rPr lang="en-US" altLang="zh-CN" dirty="0">
                <a:latin typeface="宋体" panose="02010600030101010101" pitchFamily="2" charset="-122"/>
              </a:rPr>
              <a:t>―4</a:t>
            </a:r>
            <a:r>
              <a:rPr lang="zh-CN" altLang="en-US" dirty="0">
                <a:latin typeface="宋体" panose="02010600030101010101" pitchFamily="2" charset="-122"/>
              </a:rPr>
              <a:t>（当前座次）</a:t>
            </a:r>
            <a:r>
              <a:rPr lang="en-US" altLang="zh-CN" dirty="0">
                <a:latin typeface="宋体" panose="02010600030101010101" pitchFamily="2" charset="-122"/>
              </a:rPr>
              <a:t>]%7</a:t>
            </a:r>
            <a:r>
              <a:rPr lang="zh-CN" altLang="en-US" dirty="0">
                <a:latin typeface="宋体" panose="02010600030101010101" pitchFamily="2" charset="-122"/>
              </a:rPr>
              <a:t>（人数）</a:t>
            </a:r>
            <a:r>
              <a:rPr lang="en-US" altLang="zh-CN" dirty="0">
                <a:latin typeface="宋体" panose="02010600030101010101" pitchFamily="2" charset="-122"/>
              </a:rPr>
              <a:t>}/4</a:t>
            </a:r>
            <a:r>
              <a:rPr lang="zh-CN" altLang="en-US" dirty="0" smtClean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13</a:t>
            </a:r>
            <a:endParaRPr lang="en-US" altLang="zh-CN" dirty="0">
              <a:latin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</a:rPr>
              <a:t>技能加成：防御力＋</a:t>
            </a:r>
            <a:r>
              <a:rPr lang="en-US" altLang="zh-CN" dirty="0">
                <a:latin typeface="宋体" panose="02010600030101010101" pitchFamily="2" charset="-122"/>
              </a:rPr>
              <a:t>1</a:t>
            </a:r>
            <a:r>
              <a:rPr lang="zh-CN" altLang="en-US" dirty="0">
                <a:latin typeface="宋体" panose="02010600030101010101" pitchFamily="2" charset="-122"/>
              </a:rPr>
              <a:t>（技能数）</a:t>
            </a:r>
            <a:r>
              <a:rPr lang="en-US" altLang="zh-CN" dirty="0">
                <a:latin typeface="宋体" panose="02010600030101010101" pitchFamily="2" charset="-122"/>
              </a:rPr>
              <a:t>/4</a:t>
            </a:r>
            <a:r>
              <a:rPr lang="zh-CN" altLang="en-US" dirty="0" smtClean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13.25</a:t>
            </a:r>
            <a:endParaRPr lang="en-US" altLang="zh-CN" dirty="0">
              <a:latin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</a:rPr>
              <a:t>因此</a:t>
            </a:r>
            <a:r>
              <a:rPr lang="zh-CN" altLang="en-US" dirty="0" smtClean="0">
                <a:latin typeface="宋体" panose="02010600030101010101" pitchFamily="2" charset="-122"/>
              </a:rPr>
              <a:t>，</a:t>
            </a:r>
            <a:r>
              <a:rPr lang="zh-CN" altLang="en-US" dirty="0">
                <a:latin typeface="宋体" panose="02010600030101010101" pitchFamily="2" charset="-122"/>
              </a:rPr>
              <a:t>周泰</a:t>
            </a:r>
            <a:r>
              <a:rPr lang="zh-CN" altLang="en-US" dirty="0" smtClean="0">
                <a:latin typeface="宋体" panose="02010600030101010101" pitchFamily="2" charset="-122"/>
              </a:rPr>
              <a:t>的</a:t>
            </a:r>
            <a:r>
              <a:rPr lang="zh-CN" altLang="en-US" dirty="0">
                <a:latin typeface="宋体" panose="02010600030101010101" pitchFamily="2" charset="-122"/>
              </a:rPr>
              <a:t>防御力</a:t>
            </a:r>
            <a:r>
              <a:rPr lang="zh-CN" altLang="en-US" dirty="0" smtClean="0">
                <a:latin typeface="宋体" panose="02010600030101010101" pitchFamily="2" charset="-122"/>
              </a:rPr>
              <a:t>是</a:t>
            </a:r>
            <a:r>
              <a:rPr lang="en-US" altLang="zh-CN" dirty="0" smtClean="0">
                <a:latin typeface="宋体" panose="02010600030101010101" pitchFamily="2" charset="-122"/>
              </a:rPr>
              <a:t>13.25</a:t>
            </a:r>
            <a:r>
              <a:rPr lang="zh-CN" altLang="en-US" dirty="0" smtClean="0"/>
              <a:t>。</a:t>
            </a:r>
            <a:endParaRPr lang="en-US" altLang="zh-CN" dirty="0">
              <a:latin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7238" y="0"/>
            <a:ext cx="1504762" cy="17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865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情况</a:t>
            </a:r>
            <a:r>
              <a:rPr lang="en-US" altLang="zh-CN" dirty="0" smtClean="0"/>
              <a:t>3</a:t>
            </a:r>
            <a:r>
              <a:rPr lang="zh-CN" altLang="en-US" dirty="0" smtClean="0"/>
              <a:t>：身份局</a:t>
            </a:r>
            <a:r>
              <a:rPr lang="zh-CN" altLang="en-US" dirty="0"/>
              <a:t>选将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根据角色身份采用不同的策略进行选将。</a:t>
            </a:r>
            <a:endParaRPr lang="en-US" altLang="zh-CN" dirty="0" smtClean="0"/>
          </a:p>
          <a:p>
            <a:r>
              <a:rPr lang="zh-CN" altLang="en-US" dirty="0" smtClean="0"/>
              <a:t>主公随机选将。</a:t>
            </a:r>
            <a:endParaRPr lang="en-US" altLang="zh-CN" dirty="0" smtClean="0"/>
          </a:p>
          <a:p>
            <a:r>
              <a:rPr lang="zh-CN" altLang="en-US" dirty="0" smtClean="0"/>
              <a:t>忠臣、内奸、反贼</a:t>
            </a:r>
            <a:r>
              <a:rPr lang="en-US" altLang="zh-CN" dirty="0" smtClean="0"/>
              <a:t>……</a:t>
            </a:r>
            <a:r>
              <a:rPr lang="zh-CN" altLang="en-US" dirty="0" smtClean="0"/>
              <a:t>依然是先分别评分，然后最高分入选。</a:t>
            </a:r>
            <a:endParaRPr lang="en-US" altLang="zh-CN" dirty="0" smtClean="0"/>
          </a:p>
          <a:p>
            <a:r>
              <a:rPr lang="zh-CN" altLang="en-US" dirty="0" smtClean="0"/>
              <a:t>与前两种情况不同的是，身份局选将需要考虑主公因素。</a:t>
            </a:r>
            <a:endParaRPr lang="en-US" altLang="zh-CN" dirty="0" smtClean="0"/>
          </a:p>
          <a:p>
            <a:r>
              <a:rPr lang="zh-CN" altLang="en-US" dirty="0" smtClean="0"/>
              <a:t>所以评分包括两个部分：基础分，匹配分。</a:t>
            </a:r>
            <a:endParaRPr lang="en-US" altLang="zh-CN" dirty="0" smtClean="0"/>
          </a:p>
          <a:p>
            <a:r>
              <a:rPr lang="zh-CN" altLang="en-US" dirty="0" smtClean="0"/>
              <a:t>评分公式：最终评分＝基础分</a:t>
            </a:r>
            <a:r>
              <a:rPr lang="en-US" altLang="zh-CN" dirty="0" smtClean="0"/>
              <a:t>×</a:t>
            </a:r>
            <a:r>
              <a:rPr lang="zh-CN" altLang="en-US" dirty="0" smtClean="0"/>
              <a:t>匹配分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6272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计算主忠评分和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/>
          <a:lstStyle/>
          <a:p>
            <a:r>
              <a:rPr lang="zh-CN" altLang="en-US" dirty="0" smtClean="0"/>
              <a:t>根据公式：角色评分＝体力</a:t>
            </a:r>
            <a:r>
              <a:rPr lang="zh-CN" altLang="en-US" dirty="0"/>
              <a:t>＋</a:t>
            </a:r>
            <a:r>
              <a:rPr lang="en-US" altLang="zh-CN" dirty="0">
                <a:latin typeface="宋体" panose="02010600030101010101" pitchFamily="2" charset="-122"/>
              </a:rPr>
              <a:t>max</a:t>
            </a:r>
            <a:r>
              <a:rPr lang="zh-CN" altLang="en-US" dirty="0"/>
              <a:t>（防御力</a:t>
            </a:r>
            <a:r>
              <a:rPr lang="en-US" altLang="zh-CN" dirty="0">
                <a:latin typeface="宋体" panose="02010600030101010101" pitchFamily="2" charset="-122"/>
              </a:rPr>
              <a:t>―</a:t>
            </a:r>
            <a:r>
              <a:rPr lang="zh-CN" altLang="en-US" dirty="0">
                <a:latin typeface="宋体" panose="02010600030101010101" pitchFamily="2" charset="-122"/>
              </a:rPr>
              <a:t>体力</a:t>
            </a:r>
            <a:r>
              <a:rPr lang="en-US" altLang="zh-CN" dirty="0">
                <a:latin typeface="宋体" panose="02010600030101010101" pitchFamily="2" charset="-122"/>
              </a:rPr>
              <a:t>×2</a:t>
            </a:r>
            <a:r>
              <a:rPr lang="zh-CN" altLang="en-US" dirty="0">
                <a:latin typeface="宋体" panose="02010600030101010101" pitchFamily="2" charset="-122"/>
              </a:rPr>
              <a:t>，</a:t>
            </a:r>
            <a:r>
              <a:rPr lang="en-US" altLang="zh-CN" dirty="0">
                <a:latin typeface="宋体" panose="02010600030101010101" pitchFamily="2" charset="-122"/>
              </a:rPr>
              <a:t>0</a:t>
            </a:r>
            <a:r>
              <a:rPr lang="zh-CN" altLang="en-US" dirty="0"/>
              <a:t>）</a:t>
            </a:r>
            <a:r>
              <a:rPr lang="en-US" altLang="zh-CN" dirty="0"/>
              <a:t>×</a:t>
            </a:r>
            <a:r>
              <a:rPr lang="en-US" altLang="zh-CN" dirty="0" smtClean="0">
                <a:latin typeface="宋体" panose="02010600030101010101" pitchFamily="2" charset="-122"/>
              </a:rPr>
              <a:t>0.5</a:t>
            </a:r>
            <a:endParaRPr lang="en-US" altLang="zh-CN" dirty="0">
              <a:latin typeface="宋体" panose="02010600030101010101" pitchFamily="2" charset="-122"/>
            </a:endParaRPr>
          </a:p>
          <a:p>
            <a:r>
              <a:rPr lang="zh-CN" altLang="en-US" dirty="0" smtClean="0">
                <a:latin typeface="宋体" panose="02010600030101010101" pitchFamily="2" charset="-122"/>
              </a:rPr>
              <a:t>可得主忠方各角色的评分为：</a:t>
            </a:r>
            <a:endParaRPr lang="en-US" altLang="zh-CN" dirty="0" smtClean="0">
              <a:latin typeface="宋体" panose="02010600030101010101" pitchFamily="2" charset="-122"/>
            </a:endParaRPr>
          </a:p>
          <a:p>
            <a:r>
              <a:rPr lang="zh-CN" altLang="en-US" dirty="0" smtClean="0">
                <a:latin typeface="宋体" panose="02010600030101010101" pitchFamily="2" charset="-122"/>
              </a:rPr>
              <a:t>孙权：</a:t>
            </a:r>
            <a:r>
              <a:rPr lang="en-US" altLang="zh-CN" dirty="0" smtClean="0">
                <a:latin typeface="宋体" panose="02010600030101010101" pitchFamily="2" charset="-122"/>
              </a:rPr>
              <a:t>5</a:t>
            </a:r>
            <a:r>
              <a:rPr lang="zh-CN" altLang="en-US" dirty="0" smtClean="0">
                <a:latin typeface="宋体" panose="02010600030101010101" pitchFamily="2" charset="-122"/>
              </a:rPr>
              <a:t>＋</a:t>
            </a:r>
            <a:r>
              <a:rPr lang="en-US" altLang="zh-CN" dirty="0" smtClean="0">
                <a:latin typeface="宋体" panose="02010600030101010101" pitchFamily="2" charset="-122"/>
              </a:rPr>
              <a:t>max</a:t>
            </a:r>
            <a:r>
              <a:rPr lang="zh-CN" altLang="en-US" dirty="0" smtClean="0">
                <a:latin typeface="宋体" panose="02010600030101010101" pitchFamily="2" charset="-122"/>
              </a:rPr>
              <a:t>（</a:t>
            </a:r>
            <a:r>
              <a:rPr lang="en-US" altLang="zh-CN" dirty="0" smtClean="0">
                <a:latin typeface="宋体" panose="02010600030101010101" pitchFamily="2" charset="-122"/>
              </a:rPr>
              <a:t>13.85―5×2</a:t>
            </a:r>
            <a:r>
              <a:rPr lang="zh-CN" altLang="en-US" dirty="0" smtClean="0">
                <a:latin typeface="宋体" panose="02010600030101010101" pitchFamily="2" charset="-122"/>
              </a:rPr>
              <a:t>，</a:t>
            </a:r>
            <a:r>
              <a:rPr lang="en-US" altLang="zh-CN" dirty="0" smtClean="0">
                <a:latin typeface="宋体" panose="02010600030101010101" pitchFamily="2" charset="-122"/>
              </a:rPr>
              <a:t>0</a:t>
            </a:r>
            <a:r>
              <a:rPr lang="zh-CN" altLang="en-US" dirty="0" smtClean="0">
                <a:latin typeface="宋体" panose="02010600030101010101" pitchFamily="2" charset="-122"/>
              </a:rPr>
              <a:t>）</a:t>
            </a:r>
            <a:r>
              <a:rPr lang="en-US" altLang="zh-CN" dirty="0" smtClean="0">
                <a:latin typeface="宋体" panose="02010600030101010101" pitchFamily="2" charset="-122"/>
              </a:rPr>
              <a:t>×0.5</a:t>
            </a:r>
            <a:r>
              <a:rPr lang="zh-CN" altLang="en-US" dirty="0" smtClean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6.925</a:t>
            </a:r>
            <a:endParaRPr lang="en-US" altLang="zh-CN" dirty="0">
              <a:latin typeface="宋体" panose="02010600030101010101" pitchFamily="2" charset="-122"/>
            </a:endParaRPr>
          </a:p>
          <a:p>
            <a:r>
              <a:rPr lang="zh-CN" altLang="en-US" dirty="0" smtClean="0"/>
              <a:t>孙尚香：</a:t>
            </a:r>
            <a:r>
              <a:rPr lang="en-US" altLang="zh-CN" dirty="0">
                <a:latin typeface="宋体" panose="02010600030101010101" pitchFamily="2" charset="-122"/>
              </a:rPr>
              <a:t>1</a:t>
            </a:r>
            <a:r>
              <a:rPr lang="zh-CN" altLang="en-US" dirty="0">
                <a:latin typeface="宋体" panose="02010600030101010101" pitchFamily="2" charset="-122"/>
              </a:rPr>
              <a:t>＋</a:t>
            </a:r>
            <a:r>
              <a:rPr lang="en-US" altLang="zh-CN" dirty="0">
                <a:latin typeface="宋体" panose="02010600030101010101" pitchFamily="2" charset="-122"/>
              </a:rPr>
              <a:t>max</a:t>
            </a:r>
            <a:r>
              <a:rPr lang="zh-CN" altLang="en-US" dirty="0">
                <a:latin typeface="宋体" panose="02010600030101010101" pitchFamily="2" charset="-122"/>
              </a:rPr>
              <a:t>（</a:t>
            </a:r>
            <a:r>
              <a:rPr lang="en-US" altLang="zh-CN" dirty="0">
                <a:latin typeface="宋体" panose="02010600030101010101" pitchFamily="2" charset="-122"/>
              </a:rPr>
              <a:t>5.9―1×2</a:t>
            </a:r>
            <a:r>
              <a:rPr lang="zh-CN" altLang="en-US" dirty="0">
                <a:latin typeface="宋体" panose="02010600030101010101" pitchFamily="2" charset="-122"/>
              </a:rPr>
              <a:t>，</a:t>
            </a:r>
            <a:r>
              <a:rPr lang="en-US" altLang="zh-CN" dirty="0">
                <a:latin typeface="宋体" panose="02010600030101010101" pitchFamily="2" charset="-122"/>
              </a:rPr>
              <a:t>0</a:t>
            </a:r>
            <a:r>
              <a:rPr lang="zh-CN" altLang="en-US" dirty="0">
                <a:latin typeface="宋体" panose="02010600030101010101" pitchFamily="2" charset="-122"/>
              </a:rPr>
              <a:t>）</a:t>
            </a:r>
            <a:r>
              <a:rPr lang="en-US" altLang="zh-CN" dirty="0">
                <a:latin typeface="宋体" panose="02010600030101010101" pitchFamily="2" charset="-122"/>
              </a:rPr>
              <a:t>×0.5</a:t>
            </a:r>
            <a:r>
              <a:rPr lang="zh-CN" altLang="en-US" dirty="0">
                <a:latin typeface="宋体" panose="02010600030101010101" pitchFamily="2" charset="-122"/>
              </a:rPr>
              <a:t>＝</a:t>
            </a:r>
            <a:r>
              <a:rPr lang="en-US" altLang="zh-CN" dirty="0">
                <a:latin typeface="宋体" panose="02010600030101010101" pitchFamily="2" charset="-122"/>
              </a:rPr>
              <a:t>2.95</a:t>
            </a:r>
          </a:p>
          <a:p>
            <a:r>
              <a:rPr lang="zh-CN" altLang="en-US" dirty="0" smtClean="0"/>
              <a:t>马超：</a:t>
            </a: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zh-CN" altLang="en-US" dirty="0">
                <a:latin typeface="宋体" panose="02010600030101010101" pitchFamily="2" charset="-122"/>
              </a:rPr>
              <a:t>＋</a:t>
            </a:r>
            <a:r>
              <a:rPr lang="en-US" altLang="zh-CN" dirty="0">
                <a:latin typeface="宋体" panose="02010600030101010101" pitchFamily="2" charset="-122"/>
              </a:rPr>
              <a:t>max</a:t>
            </a:r>
            <a:r>
              <a:rPr lang="zh-CN" altLang="en-US" dirty="0">
                <a:latin typeface="宋体" panose="02010600030101010101" pitchFamily="2" charset="-122"/>
              </a:rPr>
              <a:t>（</a:t>
            </a:r>
            <a:r>
              <a:rPr lang="en-US" altLang="zh-CN" dirty="0">
                <a:latin typeface="宋体" panose="02010600030101010101" pitchFamily="2" charset="-122"/>
              </a:rPr>
              <a:t>6.35―2×2</a:t>
            </a:r>
            <a:r>
              <a:rPr lang="zh-CN" altLang="en-US" dirty="0">
                <a:latin typeface="宋体" panose="02010600030101010101" pitchFamily="2" charset="-122"/>
              </a:rPr>
              <a:t>，</a:t>
            </a:r>
            <a:r>
              <a:rPr lang="en-US" altLang="zh-CN" dirty="0">
                <a:latin typeface="宋体" panose="02010600030101010101" pitchFamily="2" charset="-122"/>
              </a:rPr>
              <a:t>0</a:t>
            </a:r>
            <a:r>
              <a:rPr lang="zh-CN" altLang="en-US" dirty="0">
                <a:latin typeface="宋体" panose="02010600030101010101" pitchFamily="2" charset="-122"/>
              </a:rPr>
              <a:t>）</a:t>
            </a:r>
            <a:r>
              <a:rPr lang="en-US" altLang="zh-CN" dirty="0">
                <a:latin typeface="宋体" panose="02010600030101010101" pitchFamily="2" charset="-122"/>
              </a:rPr>
              <a:t>×0.5</a:t>
            </a:r>
            <a:r>
              <a:rPr lang="zh-CN" altLang="en-US" dirty="0">
                <a:latin typeface="宋体" panose="02010600030101010101" pitchFamily="2" charset="-122"/>
              </a:rPr>
              <a:t>＝</a:t>
            </a:r>
            <a:r>
              <a:rPr lang="en-US" altLang="zh-CN" dirty="0">
                <a:latin typeface="宋体" panose="02010600030101010101" pitchFamily="2" charset="-122"/>
              </a:rPr>
              <a:t>3.175</a:t>
            </a:r>
          </a:p>
          <a:p>
            <a:r>
              <a:rPr lang="zh-CN" altLang="en-US" dirty="0" smtClean="0"/>
              <a:t>于是，主忠评分和为：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>
                <a:latin typeface="宋体" panose="02010600030101010101" pitchFamily="2" charset="-122"/>
              </a:rPr>
              <a:t>	6.925</a:t>
            </a:r>
            <a:r>
              <a:rPr lang="zh-CN" altLang="en-US" dirty="0">
                <a:latin typeface="宋体" panose="02010600030101010101" pitchFamily="2" charset="-122"/>
              </a:rPr>
              <a:t>＋</a:t>
            </a:r>
            <a:r>
              <a:rPr lang="en-US" altLang="zh-CN" dirty="0">
                <a:latin typeface="宋体" panose="02010600030101010101" pitchFamily="2" charset="-122"/>
              </a:rPr>
              <a:t>2.95</a:t>
            </a:r>
            <a:r>
              <a:rPr lang="zh-CN" altLang="en-US" dirty="0">
                <a:latin typeface="宋体" panose="02010600030101010101" pitchFamily="2" charset="-122"/>
              </a:rPr>
              <a:t>＋</a:t>
            </a:r>
            <a:r>
              <a:rPr lang="en-US" altLang="zh-CN" dirty="0">
                <a:latin typeface="宋体" panose="02010600030101010101" pitchFamily="2" charset="-122"/>
              </a:rPr>
              <a:t>3.175</a:t>
            </a:r>
            <a:r>
              <a:rPr lang="zh-CN" altLang="en-US" dirty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13.05</a:t>
            </a:r>
          </a:p>
          <a:p>
            <a:endParaRPr lang="zh-CN" altLang="en-US" dirty="0">
              <a:latin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70381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计算反贼评分和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各反贼角色的评分为：</a:t>
            </a:r>
            <a:endParaRPr lang="en-US" altLang="zh-CN" dirty="0" smtClean="0"/>
          </a:p>
          <a:p>
            <a:r>
              <a:rPr lang="zh-CN" altLang="en-US" dirty="0" smtClean="0"/>
              <a:t>貂蝉：</a:t>
            </a: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zh-CN" altLang="en-US" dirty="0">
                <a:latin typeface="宋体" panose="02010600030101010101" pitchFamily="2" charset="-122"/>
              </a:rPr>
              <a:t>＋</a:t>
            </a:r>
            <a:r>
              <a:rPr lang="en-US" altLang="zh-CN" dirty="0">
                <a:latin typeface="宋体" panose="02010600030101010101" pitchFamily="2" charset="-122"/>
              </a:rPr>
              <a:t>max</a:t>
            </a:r>
            <a:r>
              <a:rPr lang="zh-CN" altLang="en-US" dirty="0">
                <a:latin typeface="宋体" panose="02010600030101010101" pitchFamily="2" charset="-122"/>
              </a:rPr>
              <a:t>（</a:t>
            </a:r>
            <a:r>
              <a:rPr lang="en-US" altLang="zh-CN" dirty="0">
                <a:latin typeface="宋体" panose="02010600030101010101" pitchFamily="2" charset="-122"/>
              </a:rPr>
              <a:t>10.3―2×2</a:t>
            </a:r>
            <a:r>
              <a:rPr lang="zh-CN" altLang="en-US" dirty="0">
                <a:latin typeface="宋体" panose="02010600030101010101" pitchFamily="2" charset="-122"/>
              </a:rPr>
              <a:t>，</a:t>
            </a:r>
            <a:r>
              <a:rPr lang="en-US" altLang="zh-CN" dirty="0">
                <a:latin typeface="宋体" panose="02010600030101010101" pitchFamily="2" charset="-122"/>
              </a:rPr>
              <a:t>0</a:t>
            </a:r>
            <a:r>
              <a:rPr lang="zh-CN" altLang="en-US" dirty="0">
                <a:latin typeface="宋体" panose="02010600030101010101" pitchFamily="2" charset="-122"/>
              </a:rPr>
              <a:t>）</a:t>
            </a:r>
            <a:r>
              <a:rPr lang="en-US" altLang="zh-CN" dirty="0">
                <a:latin typeface="宋体" panose="02010600030101010101" pitchFamily="2" charset="-122"/>
              </a:rPr>
              <a:t>×0.5</a:t>
            </a:r>
            <a:r>
              <a:rPr lang="zh-CN" altLang="en-US" dirty="0">
                <a:latin typeface="宋体" panose="02010600030101010101" pitchFamily="2" charset="-122"/>
              </a:rPr>
              <a:t>＝</a:t>
            </a:r>
            <a:r>
              <a:rPr lang="en-US" altLang="zh-CN" dirty="0">
                <a:latin typeface="宋体" panose="02010600030101010101" pitchFamily="2" charset="-122"/>
              </a:rPr>
              <a:t>5.15</a:t>
            </a:r>
          </a:p>
          <a:p>
            <a:r>
              <a:rPr lang="zh-CN" altLang="en-US" dirty="0" smtClean="0"/>
              <a:t>夏侯渊：</a:t>
            </a:r>
            <a:r>
              <a:rPr lang="en-US" altLang="zh-CN" dirty="0">
                <a:latin typeface="宋体" panose="02010600030101010101" pitchFamily="2" charset="-122"/>
              </a:rPr>
              <a:t>1</a:t>
            </a:r>
            <a:r>
              <a:rPr lang="zh-CN" altLang="en-US" dirty="0">
                <a:latin typeface="宋体" panose="02010600030101010101" pitchFamily="2" charset="-122"/>
              </a:rPr>
              <a:t>＋</a:t>
            </a:r>
            <a:r>
              <a:rPr lang="en-US" altLang="zh-CN" dirty="0">
                <a:latin typeface="宋体" panose="02010600030101010101" pitchFamily="2" charset="-122"/>
              </a:rPr>
              <a:t>max</a:t>
            </a:r>
            <a:r>
              <a:rPr lang="zh-CN" altLang="en-US" dirty="0">
                <a:latin typeface="宋体" panose="02010600030101010101" pitchFamily="2" charset="-122"/>
              </a:rPr>
              <a:t>（</a:t>
            </a:r>
            <a:r>
              <a:rPr lang="en-US" altLang="zh-CN" dirty="0">
                <a:latin typeface="宋体" panose="02010600030101010101" pitchFamily="2" charset="-122"/>
              </a:rPr>
              <a:t>2.5―1×2</a:t>
            </a:r>
            <a:r>
              <a:rPr lang="zh-CN" altLang="en-US" dirty="0">
                <a:latin typeface="宋体" panose="02010600030101010101" pitchFamily="2" charset="-122"/>
              </a:rPr>
              <a:t>，</a:t>
            </a:r>
            <a:r>
              <a:rPr lang="en-US" altLang="zh-CN" dirty="0">
                <a:latin typeface="宋体" panose="02010600030101010101" pitchFamily="2" charset="-122"/>
              </a:rPr>
              <a:t>0</a:t>
            </a:r>
            <a:r>
              <a:rPr lang="zh-CN" altLang="en-US" dirty="0">
                <a:latin typeface="宋体" panose="02010600030101010101" pitchFamily="2" charset="-122"/>
              </a:rPr>
              <a:t>）</a:t>
            </a:r>
            <a:r>
              <a:rPr lang="en-US" altLang="zh-CN" dirty="0">
                <a:latin typeface="宋体" panose="02010600030101010101" pitchFamily="2" charset="-122"/>
              </a:rPr>
              <a:t>×0.5</a:t>
            </a:r>
            <a:r>
              <a:rPr lang="zh-CN" altLang="en-US" dirty="0">
                <a:latin typeface="宋体" panose="02010600030101010101" pitchFamily="2" charset="-122"/>
              </a:rPr>
              <a:t>＝</a:t>
            </a:r>
            <a:r>
              <a:rPr lang="en-US" altLang="zh-CN" dirty="0">
                <a:latin typeface="宋体" panose="02010600030101010101" pitchFamily="2" charset="-122"/>
              </a:rPr>
              <a:t>1.25</a:t>
            </a:r>
          </a:p>
          <a:p>
            <a:r>
              <a:rPr lang="zh-CN" altLang="en-US" dirty="0" smtClean="0"/>
              <a:t>周泰：</a:t>
            </a:r>
            <a:r>
              <a:rPr lang="en-US" altLang="zh-CN" dirty="0">
                <a:latin typeface="宋体" panose="02010600030101010101" pitchFamily="2" charset="-122"/>
              </a:rPr>
              <a:t>4</a:t>
            </a:r>
            <a:r>
              <a:rPr lang="zh-CN" altLang="en-US" dirty="0">
                <a:latin typeface="宋体" panose="02010600030101010101" pitchFamily="2" charset="-122"/>
              </a:rPr>
              <a:t>＋</a:t>
            </a:r>
            <a:r>
              <a:rPr lang="en-US" altLang="zh-CN" dirty="0">
                <a:latin typeface="宋体" panose="02010600030101010101" pitchFamily="2" charset="-122"/>
              </a:rPr>
              <a:t>max</a:t>
            </a:r>
            <a:r>
              <a:rPr lang="zh-CN" altLang="en-US" dirty="0">
                <a:latin typeface="宋体" panose="02010600030101010101" pitchFamily="2" charset="-122"/>
              </a:rPr>
              <a:t>（</a:t>
            </a:r>
            <a:r>
              <a:rPr lang="en-US" altLang="zh-CN" dirty="0">
                <a:latin typeface="宋体" panose="02010600030101010101" pitchFamily="2" charset="-122"/>
              </a:rPr>
              <a:t>13.25―4×2</a:t>
            </a:r>
            <a:r>
              <a:rPr lang="zh-CN" altLang="en-US" dirty="0">
                <a:latin typeface="宋体" panose="02010600030101010101" pitchFamily="2" charset="-122"/>
              </a:rPr>
              <a:t>，</a:t>
            </a:r>
            <a:r>
              <a:rPr lang="en-US" altLang="zh-CN" dirty="0">
                <a:latin typeface="宋体" panose="02010600030101010101" pitchFamily="2" charset="-122"/>
              </a:rPr>
              <a:t>0</a:t>
            </a:r>
            <a:r>
              <a:rPr lang="zh-CN" altLang="en-US" dirty="0">
                <a:latin typeface="宋体" panose="02010600030101010101" pitchFamily="2" charset="-122"/>
              </a:rPr>
              <a:t>）</a:t>
            </a:r>
            <a:r>
              <a:rPr lang="en-US" altLang="zh-CN" dirty="0">
                <a:latin typeface="宋体" panose="02010600030101010101" pitchFamily="2" charset="-122"/>
              </a:rPr>
              <a:t>×0.5</a:t>
            </a:r>
            <a:r>
              <a:rPr lang="zh-CN" altLang="en-US" dirty="0">
                <a:latin typeface="宋体" panose="02010600030101010101" pitchFamily="2" charset="-122"/>
              </a:rPr>
              <a:t>＝</a:t>
            </a:r>
            <a:r>
              <a:rPr lang="en-US" altLang="zh-CN" dirty="0">
                <a:latin typeface="宋体" panose="02010600030101010101" pitchFamily="2" charset="-122"/>
              </a:rPr>
              <a:t>6.625</a:t>
            </a:r>
          </a:p>
          <a:p>
            <a:r>
              <a:rPr lang="zh-CN" altLang="en-US" dirty="0" smtClean="0"/>
              <a:t>所以，反贼评分和为：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>
                <a:latin typeface="宋体" panose="02010600030101010101" pitchFamily="2" charset="-122"/>
              </a:rPr>
              <a:t>	5.15</a:t>
            </a:r>
            <a:r>
              <a:rPr lang="zh-CN" altLang="en-US" dirty="0">
                <a:latin typeface="宋体" panose="02010600030101010101" pitchFamily="2" charset="-122"/>
              </a:rPr>
              <a:t>＋</a:t>
            </a:r>
            <a:r>
              <a:rPr lang="en-US" altLang="zh-CN" dirty="0">
                <a:latin typeface="宋体" panose="02010600030101010101" pitchFamily="2" charset="-122"/>
              </a:rPr>
              <a:t>1.25</a:t>
            </a:r>
            <a:r>
              <a:rPr lang="zh-CN" altLang="en-US" dirty="0">
                <a:latin typeface="宋体" panose="02010600030101010101" pitchFamily="2" charset="-122"/>
              </a:rPr>
              <a:t>＋</a:t>
            </a:r>
            <a:r>
              <a:rPr lang="en-US" altLang="zh-CN" dirty="0">
                <a:latin typeface="宋体" panose="02010600030101010101" pitchFamily="2" charset="-122"/>
              </a:rPr>
              <a:t>6.625</a:t>
            </a:r>
            <a:r>
              <a:rPr lang="zh-CN" altLang="en-US" dirty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13.025</a:t>
            </a:r>
          </a:p>
          <a:p>
            <a:endParaRPr lang="en-US" altLang="zh-CN" dirty="0">
              <a:latin typeface="宋体" panose="02010600030101010101" pitchFamily="2" charset="-122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15752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局势评分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/>
          <a:lstStyle/>
          <a:p>
            <a:r>
              <a:rPr lang="zh-CN" altLang="en-US" dirty="0" smtClean="0"/>
              <a:t>根据公式：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/>
              <a:t>局势评分＝主忠评分和</a:t>
            </a:r>
            <a:r>
              <a:rPr lang="en-US" altLang="zh-CN" dirty="0">
                <a:latin typeface="宋体" panose="02010600030101010101" pitchFamily="2" charset="-122"/>
              </a:rPr>
              <a:t>―</a:t>
            </a:r>
            <a:r>
              <a:rPr lang="zh-CN" altLang="en-US" dirty="0">
                <a:latin typeface="宋体" panose="02010600030101010101" pitchFamily="2" charset="-122"/>
              </a:rPr>
              <a:t>反贼评分和</a:t>
            </a:r>
            <a:r>
              <a:rPr lang="zh-CN" altLang="en-US" dirty="0" smtClean="0">
                <a:latin typeface="宋体" panose="02010600030101010101" pitchFamily="2" charset="-122"/>
              </a:rPr>
              <a:t>＋（</a:t>
            </a:r>
            <a:r>
              <a:rPr lang="zh-CN" altLang="en-US" dirty="0">
                <a:latin typeface="宋体" panose="02010600030101010101" pitchFamily="2" charset="-122"/>
              </a:rPr>
              <a:t>主忠</a:t>
            </a:r>
            <a:r>
              <a:rPr lang="zh-CN" altLang="en-US" dirty="0" smtClean="0">
                <a:latin typeface="宋体" panose="02010600030101010101" pitchFamily="2" charset="-122"/>
              </a:rPr>
              <a:t>人数</a:t>
            </a:r>
            <a:r>
              <a:rPr lang="en-US" altLang="zh-CN" dirty="0">
                <a:latin typeface="宋体" panose="02010600030101010101" pitchFamily="2" charset="-122"/>
              </a:rPr>
              <a:t>―</a:t>
            </a:r>
            <a:r>
              <a:rPr lang="zh-CN" altLang="en-US" dirty="0">
                <a:latin typeface="宋体" panose="02010600030101010101" pitchFamily="2" charset="-122"/>
              </a:rPr>
              <a:t>反贼人数）</a:t>
            </a:r>
            <a:r>
              <a:rPr lang="en-US" altLang="zh-CN" dirty="0">
                <a:latin typeface="宋体" panose="02010600030101010101" pitchFamily="2" charset="-122"/>
              </a:rPr>
              <a:t>×</a:t>
            </a:r>
            <a:r>
              <a:rPr lang="en-US" altLang="zh-CN" dirty="0" smtClean="0">
                <a:latin typeface="宋体" panose="02010600030101010101" pitchFamily="2" charset="-122"/>
              </a:rPr>
              <a:t>3</a:t>
            </a:r>
            <a:endParaRPr lang="en-US" altLang="zh-CN" dirty="0" smtClean="0"/>
          </a:p>
          <a:p>
            <a:r>
              <a:rPr lang="zh-CN" altLang="en-US" dirty="0"/>
              <a:t>可</a:t>
            </a:r>
            <a:r>
              <a:rPr lang="zh-CN" altLang="en-US" dirty="0" smtClean="0"/>
              <a:t>得当前局势评分为：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>
                <a:latin typeface="宋体" panose="02010600030101010101" pitchFamily="2" charset="-122"/>
              </a:rPr>
              <a:t>	13.05―13.025</a:t>
            </a:r>
            <a:r>
              <a:rPr lang="zh-CN" altLang="en-US" dirty="0" smtClean="0">
                <a:latin typeface="宋体" panose="02010600030101010101" pitchFamily="2" charset="-122"/>
              </a:rPr>
              <a:t>＋（</a:t>
            </a:r>
            <a:r>
              <a:rPr lang="en-US" altLang="zh-CN" dirty="0">
                <a:latin typeface="宋体" panose="02010600030101010101" pitchFamily="2" charset="-122"/>
              </a:rPr>
              <a:t>3</a:t>
            </a:r>
            <a:r>
              <a:rPr lang="en-US" altLang="zh-CN" dirty="0" smtClean="0">
                <a:latin typeface="宋体" panose="02010600030101010101" pitchFamily="2" charset="-122"/>
              </a:rPr>
              <a:t>―3</a:t>
            </a:r>
            <a:r>
              <a:rPr lang="zh-CN" altLang="en-US" dirty="0" smtClean="0">
                <a:latin typeface="宋体" panose="02010600030101010101" pitchFamily="2" charset="-122"/>
              </a:rPr>
              <a:t>）</a:t>
            </a:r>
            <a:r>
              <a:rPr lang="en-US" altLang="zh-CN" dirty="0" smtClean="0">
                <a:latin typeface="宋体" panose="02010600030101010101" pitchFamily="2" charset="-122"/>
              </a:rPr>
              <a:t>×3</a:t>
            </a:r>
            <a:r>
              <a:rPr lang="zh-CN" altLang="en-US" dirty="0" smtClean="0">
                <a:latin typeface="宋体" panose="02010600030101010101" pitchFamily="2" charset="-122"/>
              </a:rPr>
              <a:t>＝</a:t>
            </a:r>
            <a:r>
              <a:rPr lang="en-US" altLang="zh-CN" dirty="0" smtClean="0">
                <a:latin typeface="宋体" panose="02010600030101010101" pitchFamily="2" charset="-122"/>
              </a:rPr>
              <a:t>0.025</a:t>
            </a:r>
          </a:p>
          <a:p>
            <a:endParaRPr lang="en-US" altLang="zh-CN" dirty="0" smtClean="0">
              <a:latin typeface="宋体" panose="02010600030101010101" pitchFamily="2" charset="-122"/>
            </a:endParaRPr>
          </a:p>
          <a:p>
            <a:r>
              <a:rPr lang="zh-CN" altLang="en-US" dirty="0" smtClean="0">
                <a:latin typeface="宋体" panose="02010600030101010101" pitchFamily="2" charset="-122"/>
              </a:rPr>
              <a:t>由于评分在（</a:t>
            </a:r>
            <a:r>
              <a:rPr lang="en-US" altLang="zh-CN" dirty="0">
                <a:latin typeface="宋体" panose="02010600030101010101" pitchFamily="2" charset="-122"/>
              </a:rPr>
              <a:t>―</a:t>
            </a:r>
            <a:r>
              <a:rPr lang="en-US" altLang="zh-CN" dirty="0" smtClean="0">
                <a:latin typeface="宋体" panose="02010600030101010101" pitchFamily="2" charset="-122"/>
              </a:rPr>
              <a:t>2</a:t>
            </a:r>
            <a:r>
              <a:rPr lang="zh-CN" altLang="en-US" dirty="0" smtClean="0">
                <a:latin typeface="宋体" panose="02010600030101010101" pitchFamily="2" charset="-122"/>
              </a:rPr>
              <a:t>，</a:t>
            </a:r>
            <a:r>
              <a:rPr lang="en-US" altLang="zh-CN" dirty="0" smtClean="0">
                <a:latin typeface="宋体" panose="02010600030101010101" pitchFamily="2" charset="-122"/>
              </a:rPr>
              <a:t>2</a:t>
            </a:r>
            <a:r>
              <a:rPr lang="zh-CN" altLang="en-US" dirty="0" smtClean="0">
                <a:latin typeface="宋体" panose="02010600030101010101" pitchFamily="2" charset="-122"/>
              </a:rPr>
              <a:t>）范围内，而且主公健康</a:t>
            </a:r>
            <a:endParaRPr lang="en-US" altLang="zh-CN" dirty="0" smtClean="0">
              <a:latin typeface="宋体" panose="02010600030101010101" pitchFamily="2" charset="-122"/>
            </a:endParaRPr>
          </a:p>
          <a:p>
            <a:r>
              <a:rPr lang="zh-CN" altLang="en-US" dirty="0" smtClean="0">
                <a:latin typeface="宋体" panose="02010600030101010101" pitchFamily="2" charset="-122"/>
              </a:rPr>
              <a:t>所以当前局势为</a:t>
            </a:r>
            <a:r>
              <a:rPr lang="en-US" altLang="zh-CN" dirty="0" smtClean="0">
                <a:latin typeface="宋体" panose="02010600030101010101" pitchFamily="2" charset="-122"/>
              </a:rPr>
              <a:t>——</a:t>
            </a:r>
            <a:r>
              <a:rPr lang="zh-CN" altLang="en-US" dirty="0" smtClean="0">
                <a:latin typeface="宋体" panose="02010600030101010101" pitchFamily="2" charset="-122"/>
              </a:rPr>
              <a:t>局势平衡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8129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场景</a:t>
            </a:r>
            <a:r>
              <a:rPr lang="en-US" altLang="zh-CN" dirty="0" smtClean="0"/>
              <a:t>6</a:t>
            </a:r>
            <a:r>
              <a:rPr lang="zh-CN" altLang="en-US" dirty="0" smtClean="0"/>
              <a:t>：聊天及其它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/>
          <a:lstStyle/>
          <a:p>
            <a:r>
              <a:rPr lang="zh-CN" altLang="en-US" dirty="0" smtClean="0"/>
              <a:t>每当一名玩家出现某个行为时</a:t>
            </a:r>
            <a:endParaRPr lang="en-US" altLang="zh-CN" dirty="0" smtClean="0"/>
          </a:p>
          <a:p>
            <a:r>
              <a:rPr lang="zh-CN" altLang="en-US" dirty="0" smtClean="0"/>
              <a:t>在场电脑玩家就会有几率地进行聊天</a:t>
            </a:r>
            <a:endParaRPr lang="en-US" altLang="zh-CN" dirty="0" smtClean="0"/>
          </a:p>
          <a:p>
            <a:r>
              <a:rPr lang="zh-CN" altLang="en-US" dirty="0" smtClean="0"/>
              <a:t>也就是说，和身份判断一样</a:t>
            </a:r>
            <a:endParaRPr lang="en-US" altLang="zh-CN" dirty="0" smtClean="0"/>
          </a:p>
          <a:p>
            <a:r>
              <a:rPr lang="zh-CN" altLang="en-US" dirty="0" smtClean="0"/>
              <a:t>聊天也是对当前发生的特定事件进行分析和处理的结果</a:t>
            </a:r>
            <a:endParaRPr lang="en-US" altLang="zh-CN" dirty="0" smtClean="0"/>
          </a:p>
          <a:p>
            <a:r>
              <a:rPr lang="zh-CN" altLang="en-US" dirty="0" smtClean="0"/>
              <a:t>所以依然需要借助</a:t>
            </a:r>
            <a:r>
              <a:rPr lang="en-US" altLang="zh-CN" dirty="0" err="1" smtClean="0"/>
              <a:t>filterEvent</a:t>
            </a:r>
            <a:r>
              <a:rPr lang="zh-CN" altLang="en-US" dirty="0" smtClean="0"/>
              <a:t>函数实现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更一般地，所有这种与聊天类似的、和具体事件相关的分析处理过程</a:t>
            </a:r>
            <a:endParaRPr lang="en-US" altLang="zh-CN" dirty="0" smtClean="0"/>
          </a:p>
          <a:p>
            <a:r>
              <a:rPr lang="zh-CN" altLang="en-US" dirty="0" smtClean="0"/>
              <a:t>都属于</a:t>
            </a:r>
            <a:r>
              <a:rPr lang="en-US" altLang="zh-CN" dirty="0" err="1" smtClean="0"/>
              <a:t>filterEvent</a:t>
            </a:r>
            <a:r>
              <a:rPr lang="zh-CN" altLang="en-US" dirty="0" smtClean="0"/>
              <a:t>函数的控制范围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8778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三个登记表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调试函数登记表（</a:t>
            </a:r>
            <a:r>
              <a:rPr lang="en-US" altLang="zh-CN" dirty="0" err="1" smtClean="0"/>
              <a:t>sgs.ai_debug_func</a:t>
            </a:r>
            <a:r>
              <a:rPr lang="zh-CN" altLang="en-US" dirty="0" smtClean="0"/>
              <a:t>表）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用于</a:t>
            </a:r>
            <a:r>
              <a:rPr lang="en-US" altLang="zh-CN" dirty="0" smtClean="0"/>
              <a:t>AI</a:t>
            </a:r>
            <a:r>
              <a:rPr lang="zh-CN" altLang="en-US" dirty="0" smtClean="0"/>
              <a:t>调试功能，在开启调试模式（</a:t>
            </a:r>
            <a:r>
              <a:rPr lang="en-US" altLang="zh-CN" dirty="0" err="1"/>
              <a:t>sgs.debugmode</a:t>
            </a:r>
            <a:r>
              <a:rPr lang="zh-CN" altLang="en-US" dirty="0" smtClean="0"/>
              <a:t>）时可用</a:t>
            </a:r>
            <a:endParaRPr lang="en-US" altLang="zh-CN" dirty="0"/>
          </a:p>
          <a:p>
            <a:endParaRPr lang="en-US" altLang="zh-CN" dirty="0" smtClean="0"/>
          </a:p>
          <a:p>
            <a:r>
              <a:rPr lang="zh-CN" altLang="en-US" dirty="0" smtClean="0"/>
              <a:t>聊天函数登记表（</a:t>
            </a:r>
            <a:r>
              <a:rPr lang="en-US" altLang="zh-CN" dirty="0" err="1" smtClean="0"/>
              <a:t>sgs.ai_chat_func</a:t>
            </a:r>
            <a:r>
              <a:rPr lang="zh-CN" altLang="en-US" dirty="0" smtClean="0"/>
              <a:t>表）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用于</a:t>
            </a:r>
            <a:r>
              <a:rPr lang="en-US" altLang="zh-CN" dirty="0" smtClean="0"/>
              <a:t>AI</a:t>
            </a:r>
            <a:r>
              <a:rPr lang="zh-CN" altLang="en-US" dirty="0" smtClean="0"/>
              <a:t>聊天功能，在开启</a:t>
            </a:r>
            <a:r>
              <a:rPr lang="en-US" altLang="zh-CN" dirty="0" smtClean="0"/>
              <a:t>AI</a:t>
            </a:r>
            <a:r>
              <a:rPr lang="zh-CN" altLang="en-US" dirty="0" smtClean="0"/>
              <a:t>聊天（</a:t>
            </a:r>
            <a:r>
              <a:rPr lang="en-US" altLang="zh-CN" dirty="0" err="1"/>
              <a:t>AIChat</a:t>
            </a:r>
            <a:r>
              <a:rPr lang="zh-CN" altLang="en-US" dirty="0" smtClean="0"/>
              <a:t>）功能</a:t>
            </a: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且</a:t>
            </a:r>
            <a:r>
              <a:rPr lang="en-US" altLang="zh-CN" dirty="0" smtClean="0"/>
              <a:t>AI</a:t>
            </a:r>
            <a:r>
              <a:rPr lang="zh-CN" altLang="en-US" dirty="0" smtClean="0"/>
              <a:t>延迟（</a:t>
            </a:r>
            <a:r>
              <a:rPr lang="en-US" altLang="zh-CN" dirty="0" err="1"/>
              <a:t>OriginAIDelay</a:t>
            </a:r>
            <a:r>
              <a:rPr lang="zh-CN" altLang="en-US" dirty="0" smtClean="0"/>
              <a:t>）大于</a:t>
            </a:r>
            <a:r>
              <a:rPr lang="en-US" altLang="zh-CN" dirty="0" smtClean="0"/>
              <a:t>0</a:t>
            </a:r>
            <a:r>
              <a:rPr lang="zh-CN" altLang="en-US" dirty="0" smtClean="0"/>
              <a:t>毫秒时可用</a:t>
            </a:r>
            <a:endParaRPr lang="en-US" altLang="zh-CN" dirty="0"/>
          </a:p>
          <a:p>
            <a:endParaRPr lang="en-US" altLang="zh-CN" dirty="0" smtClean="0"/>
          </a:p>
          <a:p>
            <a:r>
              <a:rPr lang="zh-CN" altLang="en-US" dirty="0" smtClean="0"/>
              <a:t>事件处理函数登记表（</a:t>
            </a:r>
            <a:r>
              <a:rPr lang="en-US" altLang="zh-CN" dirty="0" err="1" smtClean="0"/>
              <a:t>sgs.ai_event_callback</a:t>
            </a:r>
            <a:r>
              <a:rPr lang="zh-CN" altLang="en-US" dirty="0" smtClean="0"/>
              <a:t>表）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用于对事件的自定义处理，始终可用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62125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AI</a:t>
            </a:r>
            <a:r>
              <a:rPr lang="zh-CN" altLang="en-US" dirty="0" smtClean="0"/>
              <a:t>聊天过程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/>
          <a:lstStyle/>
          <a:p>
            <a:r>
              <a:rPr lang="zh-CN" altLang="en-US" dirty="0" smtClean="0"/>
              <a:t>对于一个正在发生的特定的事件</a:t>
            </a:r>
            <a:endParaRPr lang="en-US" altLang="zh-CN" dirty="0" smtClean="0"/>
          </a:p>
          <a:p>
            <a:r>
              <a:rPr lang="zh-CN" altLang="en-US" dirty="0" smtClean="0"/>
              <a:t>首先在</a:t>
            </a:r>
            <a:r>
              <a:rPr lang="zh-CN" altLang="en-US" dirty="0"/>
              <a:t>聊天函数</a:t>
            </a:r>
            <a:r>
              <a:rPr lang="zh-CN" altLang="en-US" dirty="0" smtClean="0"/>
              <a:t>登记表中找到所有可能的聊天处理函数</a:t>
            </a:r>
            <a:endParaRPr lang="en-US" altLang="zh-CN" dirty="0"/>
          </a:p>
          <a:p>
            <a:r>
              <a:rPr lang="zh-CN" altLang="en-US" dirty="0" smtClean="0"/>
              <a:t>然后逐一调用这些函数进行处理</a:t>
            </a:r>
            <a:endParaRPr lang="en-US" altLang="zh-CN" dirty="0" smtClean="0"/>
          </a:p>
          <a:p>
            <a:r>
              <a:rPr lang="zh-CN" altLang="en-US" dirty="0" smtClean="0"/>
              <a:t>当至少有一个函数成功执行了</a:t>
            </a:r>
            <a:endParaRPr lang="en-US" altLang="zh-CN" dirty="0" smtClean="0"/>
          </a:p>
          <a:p>
            <a:r>
              <a:rPr lang="en-US" altLang="zh-CN" dirty="0" smtClean="0"/>
              <a:t>AI</a:t>
            </a:r>
            <a:r>
              <a:rPr lang="zh-CN" altLang="en-US" dirty="0" smtClean="0"/>
              <a:t>就会让对应电脑玩家“说话”，实现聊天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239197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聊天举例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游戏中盘，</a:t>
            </a:r>
            <a:r>
              <a:rPr lang="en-US" altLang="zh-CN" dirty="0" smtClean="0"/>
              <a:t>1</a:t>
            </a:r>
            <a:r>
              <a:rPr lang="zh-CN" altLang="en-US" dirty="0" smtClean="0"/>
              <a:t>号位风</a:t>
            </a:r>
            <a:r>
              <a:rPr lang="en-US" altLang="zh-CN" dirty="0" smtClean="0"/>
              <a:t>·</a:t>
            </a:r>
            <a:r>
              <a:rPr lang="zh-CN" altLang="en-US" dirty="0" smtClean="0"/>
              <a:t>张角（主公）的回合结束</a:t>
            </a:r>
            <a:r>
              <a:rPr lang="zh-CN" altLang="en-US" dirty="0"/>
              <a:t>，</a:t>
            </a:r>
            <a:r>
              <a:rPr lang="zh-CN" altLang="en-US" dirty="0" smtClean="0"/>
              <a:t>触发了</a:t>
            </a:r>
            <a:r>
              <a:rPr lang="en-US" altLang="zh-CN" dirty="0" smtClean="0"/>
              <a:t>AI</a:t>
            </a:r>
            <a:r>
              <a:rPr lang="zh-CN" altLang="en-US" dirty="0" smtClean="0"/>
              <a:t>聊天</a:t>
            </a:r>
            <a:r>
              <a:rPr lang="zh-CN" altLang="en-US" dirty="0"/>
              <a:t>：</a:t>
            </a:r>
            <a:endParaRPr lang="en-US" altLang="zh-CN" dirty="0" smtClean="0"/>
          </a:p>
          <a:p>
            <a:r>
              <a:rPr lang="zh-CN" altLang="en-US" dirty="0"/>
              <a:t>张角</a:t>
            </a:r>
            <a:r>
              <a:rPr lang="zh-CN" altLang="en-US" dirty="0" smtClean="0"/>
              <a:t>：“有闪有黑桃”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60419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784538" cy="5375279"/>
          </a:xfrm>
        </p:spPr>
        <p:txBody>
          <a:bodyPr/>
          <a:lstStyle/>
          <a:p>
            <a:r>
              <a:rPr lang="zh-CN" altLang="en-US" dirty="0" smtClean="0"/>
              <a:t>聊天举例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6143223"/>
            <a:ext cx="10515600" cy="714776"/>
          </a:xfrm>
        </p:spPr>
        <p:txBody>
          <a:bodyPr/>
          <a:lstStyle/>
          <a:p>
            <a:r>
              <a:rPr lang="zh-CN" altLang="en-US" dirty="0"/>
              <a:t>张角</a:t>
            </a:r>
            <a:r>
              <a:rPr lang="zh-CN" altLang="en-US" dirty="0" smtClean="0"/>
              <a:t>：有闪有黑桃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0"/>
            <a:ext cx="11353800" cy="608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730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聊天过程分析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/>
          <a:lstStyle/>
          <a:p>
            <a:r>
              <a:rPr lang="zh-CN" altLang="en-US" dirty="0" smtClean="0"/>
              <a:t>张角的回合结束阶段开始时</a:t>
            </a:r>
            <a:endParaRPr lang="en-US" altLang="zh-CN" dirty="0" smtClean="0"/>
          </a:p>
          <a:p>
            <a:r>
              <a:rPr lang="zh-CN" altLang="en-US" dirty="0" smtClean="0"/>
              <a:t>会经过时机“阶段开始时”（</a:t>
            </a:r>
            <a:r>
              <a:rPr lang="en-US" altLang="zh-CN" dirty="0" err="1" smtClean="0"/>
              <a:t>sgs.EventPhaseStart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与这个时机有关的聊天处理函数被记录在</a:t>
            </a:r>
            <a:endParaRPr lang="en-US" altLang="zh-CN" dirty="0" smtClean="0"/>
          </a:p>
          <a:p>
            <a:r>
              <a:rPr lang="en-US" altLang="zh-CN" dirty="0" err="1" smtClean="0"/>
              <a:t>sgs.ai_chat_func</a:t>
            </a:r>
            <a:r>
              <a:rPr lang="en-US" altLang="zh-CN" dirty="0" smtClean="0"/>
              <a:t>[</a:t>
            </a:r>
            <a:r>
              <a:rPr lang="en-US" altLang="zh-CN" dirty="0" err="1" smtClean="0"/>
              <a:t>sgs.EventPhaseStart</a:t>
            </a:r>
            <a:r>
              <a:rPr lang="en-US" altLang="zh-CN" dirty="0" smtClean="0"/>
              <a:t>]</a:t>
            </a:r>
            <a:r>
              <a:rPr lang="zh-CN" altLang="en-US" dirty="0" smtClean="0"/>
              <a:t>表中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目前这个表里共包含</a:t>
            </a:r>
            <a:r>
              <a:rPr lang="en-US" altLang="zh-CN" dirty="0" smtClean="0"/>
              <a:t>6</a:t>
            </a:r>
            <a:r>
              <a:rPr lang="zh-CN" altLang="en-US" dirty="0" smtClean="0"/>
              <a:t>个函数：</a:t>
            </a:r>
            <a:endParaRPr lang="en-US" altLang="zh-CN" dirty="0" smtClean="0"/>
          </a:p>
          <a:p>
            <a:r>
              <a:rPr lang="en-US" altLang="zh-CN" dirty="0" smtClean="0"/>
              <a:t>beset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comeon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jieyin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luanwu</a:t>
            </a:r>
            <a:r>
              <a:rPr lang="zh-CN" altLang="en-US" dirty="0" smtClean="0"/>
              <a:t>、</a:t>
            </a:r>
            <a:r>
              <a:rPr lang="en-US" altLang="zh-CN" dirty="0" smtClean="0"/>
              <a:t>role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start_jiange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（参考：游戏目录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lua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ai</a:t>
            </a:r>
            <a:r>
              <a:rPr lang="en-US" altLang="zh-CN" dirty="0" smtClean="0"/>
              <a:t>/chat-</a:t>
            </a:r>
            <a:r>
              <a:rPr lang="en-US" altLang="zh-CN" dirty="0" err="1" smtClean="0"/>
              <a:t>ai.lua</a:t>
            </a:r>
            <a:r>
              <a:rPr lang="zh-CN" altLang="en-US" dirty="0" smtClean="0"/>
              <a:t>）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336054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聊天过程分析（续）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依次调用这些函数</a:t>
            </a:r>
            <a:endParaRPr lang="en-US" altLang="zh-CN" dirty="0" smtClean="0"/>
          </a:p>
          <a:p>
            <a:r>
              <a:rPr lang="zh-CN" altLang="en-US" dirty="0" smtClean="0"/>
              <a:t>首先是</a:t>
            </a:r>
            <a:r>
              <a:rPr lang="en-US" altLang="zh-CN" dirty="0" err="1"/>
              <a:t>sgs.ai_chat_func</a:t>
            </a:r>
            <a:r>
              <a:rPr lang="en-US" altLang="zh-CN" dirty="0"/>
              <a:t>[</a:t>
            </a:r>
            <a:r>
              <a:rPr lang="en-US" altLang="zh-CN" dirty="0" err="1"/>
              <a:t>sgs.EventPhaseStart</a:t>
            </a:r>
            <a:r>
              <a:rPr lang="en-US" altLang="zh-CN" dirty="0" smtClean="0"/>
              <a:t>].beset</a:t>
            </a:r>
            <a:r>
              <a:rPr lang="zh-CN" altLang="en-US" dirty="0" smtClean="0"/>
              <a:t>（未成功执行）</a:t>
            </a:r>
            <a:endParaRPr lang="en-US" altLang="zh-CN" dirty="0" smtClean="0"/>
          </a:p>
          <a:p>
            <a:r>
              <a:rPr lang="zh-CN" altLang="en-US" dirty="0" smtClean="0"/>
              <a:t>然后就是</a:t>
            </a:r>
            <a:r>
              <a:rPr lang="en-US" altLang="zh-CN" dirty="0" err="1"/>
              <a:t>sgs.ai_chat_func</a:t>
            </a:r>
            <a:r>
              <a:rPr lang="en-US" altLang="zh-CN" dirty="0"/>
              <a:t>[</a:t>
            </a:r>
            <a:r>
              <a:rPr lang="en-US" altLang="zh-CN" dirty="0" err="1"/>
              <a:t>sgs.EventPhaseStart</a:t>
            </a:r>
            <a:r>
              <a:rPr lang="en-US" altLang="zh-CN" dirty="0" smtClean="0"/>
              <a:t>].</a:t>
            </a:r>
            <a:r>
              <a:rPr lang="en-US" altLang="zh-CN" dirty="0" err="1" smtClean="0"/>
              <a:t>comeon</a:t>
            </a:r>
            <a:r>
              <a:rPr lang="zh-CN" altLang="en-US" dirty="0" smtClean="0"/>
              <a:t>（成功执行）</a:t>
            </a:r>
            <a:endParaRPr lang="en-US" altLang="zh-CN" dirty="0" smtClean="0"/>
          </a:p>
          <a:p>
            <a:r>
              <a:rPr lang="zh-CN" altLang="en-US" dirty="0" smtClean="0"/>
              <a:t>接着是之后的四个函数（均未成功执行）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/>
              <a:t>这样</a:t>
            </a:r>
            <a:r>
              <a:rPr lang="zh-CN" altLang="en-US" dirty="0" smtClean="0"/>
              <a:t>在执行</a:t>
            </a:r>
            <a:r>
              <a:rPr lang="en-US" altLang="zh-CN" dirty="0" err="1" smtClean="0"/>
              <a:t>comeon</a:t>
            </a:r>
            <a:r>
              <a:rPr lang="zh-CN" altLang="en-US" dirty="0" smtClean="0"/>
              <a:t>函数时，游戏界面上就会显示张角在说话了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25505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基础分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1690688"/>
            <a:ext cx="12191999" cy="5167312"/>
          </a:xfrm>
        </p:spPr>
        <p:txBody>
          <a:bodyPr>
            <a:noAutofit/>
          </a:bodyPr>
          <a:lstStyle/>
          <a:p>
            <a:r>
              <a:rPr lang="zh-CN" altLang="en-US" b="1" dirty="0" smtClean="0"/>
              <a:t>初始值</a:t>
            </a:r>
            <a:r>
              <a:rPr lang="zh-CN" altLang="en-US" dirty="0" smtClean="0"/>
              <a:t>：</a:t>
            </a:r>
            <a:r>
              <a:rPr lang="en-US" altLang="zh-CN" dirty="0" smtClean="0"/>
              <a:t>5</a:t>
            </a:r>
            <a:r>
              <a:rPr lang="zh-CN" altLang="en-US" dirty="0" smtClean="0"/>
              <a:t>分。</a:t>
            </a:r>
          </a:p>
          <a:p>
            <a:r>
              <a:rPr lang="zh-CN" altLang="en-US" b="1" dirty="0" smtClean="0"/>
              <a:t>忠臣</a:t>
            </a:r>
            <a:r>
              <a:rPr lang="zh-CN" altLang="en-US" dirty="0" smtClean="0"/>
              <a:t>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势力为“神”，或者与主公势力相同，基础分</a:t>
            </a:r>
            <a:r>
              <a:rPr lang="en-US" altLang="zh-CN" dirty="0" smtClean="0"/>
              <a:t>×1.04</a:t>
            </a:r>
          </a:p>
          <a:p>
            <a:r>
              <a:rPr lang="zh-CN" altLang="en-US" b="1" dirty="0" smtClean="0"/>
              <a:t>反贼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势力为“群”，且主公有技能“血裔”（火</a:t>
            </a:r>
            <a:r>
              <a:rPr lang="en-US" altLang="zh-CN" dirty="0" smtClean="0"/>
              <a:t>·</a:t>
            </a:r>
            <a:r>
              <a:rPr lang="zh-CN" altLang="en-US" dirty="0" smtClean="0"/>
              <a:t>袁绍），基础分</a:t>
            </a:r>
            <a:r>
              <a:rPr lang="en-US" altLang="zh-CN" dirty="0" smtClean="0"/>
              <a:t>×0.8</a:t>
            </a:r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势力为“吴”，且主公有技能“归命”（</a:t>
            </a:r>
            <a:r>
              <a:rPr lang="en-US" altLang="zh-CN" dirty="0" smtClean="0"/>
              <a:t>SP·</a:t>
            </a:r>
            <a:r>
              <a:rPr lang="zh-CN" altLang="en-US" dirty="0" smtClean="0"/>
              <a:t>孙皓），基础分</a:t>
            </a:r>
            <a:r>
              <a:rPr lang="en-US" altLang="zh-CN" dirty="0" smtClean="0"/>
              <a:t>×0.5</a:t>
            </a:r>
          </a:p>
          <a:p>
            <a:r>
              <a:rPr lang="zh-CN" altLang="en-US" b="1" dirty="0" smtClean="0"/>
              <a:t>内奸或反贼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势力为“蜀”，且主公有技能“誓仇”（☆</a:t>
            </a:r>
            <a:r>
              <a:rPr lang="en-US" altLang="zh-CN" dirty="0" smtClean="0"/>
              <a:t>SP·</a:t>
            </a:r>
            <a:r>
              <a:rPr lang="zh-CN" altLang="en-US" dirty="0" smtClean="0"/>
              <a:t>刘备），基础分</a:t>
            </a:r>
            <a:r>
              <a:rPr lang="en-US" altLang="zh-CN" dirty="0" smtClean="0"/>
              <a:t>×0.1</a:t>
            </a:r>
          </a:p>
          <a:p>
            <a:endParaRPr lang="en-US" altLang="zh-CN" dirty="0" smtClean="0"/>
          </a:p>
          <a:p>
            <a:r>
              <a:rPr lang="zh-CN" altLang="en-US" dirty="0" smtClean="0"/>
              <a:t>所以经常见到主公选曹操时，全场一片魏蓝色；而选刘备时，一堆蜀将。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672094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comeon</a:t>
            </a:r>
            <a:r>
              <a:rPr lang="zh-CN" altLang="en-US" dirty="0" smtClean="0"/>
              <a:t>函数处理过程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106983"/>
          </a:xfrm>
        </p:spPr>
        <p:txBody>
          <a:bodyPr/>
          <a:lstStyle/>
          <a:p>
            <a:r>
              <a:rPr lang="zh-CN" altLang="en-US" dirty="0" smtClean="0"/>
              <a:t>判断当前玩家状态：确认是电脑玩家（</a:t>
            </a:r>
            <a:r>
              <a:rPr lang="en-US" altLang="zh-CN" dirty="0" smtClean="0"/>
              <a:t>robot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判断当前角色阶段：确认是回合结束阶段（</a:t>
            </a:r>
            <a:r>
              <a:rPr lang="en-US" altLang="zh-CN" dirty="0" err="1" smtClean="0"/>
              <a:t>sgs.Player_Finish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判断当前角色是否空城：否</a:t>
            </a:r>
            <a:endParaRPr lang="en-US" altLang="zh-CN" dirty="0" smtClean="0"/>
          </a:p>
          <a:p>
            <a:r>
              <a:rPr lang="zh-CN" altLang="en-US" dirty="0" smtClean="0"/>
              <a:t>判断当前角色技能：拥有技能“雷击”（</a:t>
            </a:r>
            <a:r>
              <a:rPr lang="en-US" altLang="zh-CN" dirty="0" err="1" smtClean="0"/>
              <a:t>nosleiji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以上条件均满足时，有</a:t>
            </a:r>
            <a:r>
              <a:rPr lang="en-US" altLang="zh-CN" dirty="0" smtClean="0"/>
              <a:t>40%</a:t>
            </a:r>
            <a:r>
              <a:rPr lang="zh-CN" altLang="en-US" dirty="0" smtClean="0"/>
              <a:t>概率发起聊天</a:t>
            </a:r>
            <a:endParaRPr lang="en-US" altLang="zh-CN" dirty="0" smtClean="0"/>
          </a:p>
          <a:p>
            <a:r>
              <a:rPr lang="zh-CN" altLang="en-US" dirty="0" smtClean="0"/>
              <a:t>聊天时，从以下</a:t>
            </a:r>
            <a:r>
              <a:rPr lang="en-US" altLang="zh-CN" dirty="0" smtClean="0"/>
              <a:t>6</a:t>
            </a:r>
            <a:r>
              <a:rPr lang="zh-CN" altLang="en-US" dirty="0" smtClean="0"/>
              <a:t>个预设的句子中随机选取</a:t>
            </a:r>
            <a:r>
              <a:rPr lang="en-US" altLang="zh-CN" dirty="0" smtClean="0"/>
              <a:t>1</a:t>
            </a:r>
            <a:r>
              <a:rPr lang="zh-CN" altLang="en-US" dirty="0" smtClean="0"/>
              <a:t>句说出：</a:t>
            </a:r>
            <a:endParaRPr lang="en-US" altLang="zh-CN" dirty="0" smtClean="0"/>
          </a:p>
        </p:txBody>
      </p:sp>
      <p:sp>
        <p:nvSpPr>
          <p:cNvPr id="4" name="内容占位符 2"/>
          <p:cNvSpPr txBox="1">
            <a:spLocks/>
          </p:cNvSpPr>
          <p:nvPr/>
        </p:nvSpPr>
        <p:spPr>
          <a:xfrm>
            <a:off x="838200" y="4932609"/>
            <a:ext cx="10515600" cy="1925392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“有货，可以来搞一下”</a:t>
            </a:r>
            <a:endParaRPr lang="en-US" altLang="zh-CN" dirty="0" smtClean="0"/>
          </a:p>
          <a:p>
            <a:r>
              <a:rPr lang="zh-CN" altLang="en-US" dirty="0" smtClean="0"/>
              <a:t>“有闪有黑桃”</a:t>
            </a:r>
            <a:endParaRPr lang="en-US" altLang="zh-CN" dirty="0" smtClean="0"/>
          </a:p>
          <a:p>
            <a:r>
              <a:rPr lang="zh-CN" altLang="en-US" dirty="0" smtClean="0"/>
              <a:t>“看我眼色行事”</a:t>
            </a:r>
          </a:p>
          <a:p>
            <a:r>
              <a:rPr lang="zh-CN" altLang="en-US" dirty="0" smtClean="0"/>
              <a:t>“没闪，忠内不要乱来”</a:t>
            </a:r>
            <a:endParaRPr lang="en-US" altLang="zh-CN" dirty="0" smtClean="0"/>
          </a:p>
          <a:p>
            <a:r>
              <a:rPr lang="zh-CN" altLang="en-US" dirty="0" smtClean="0"/>
              <a:t>“不爽，来啊！砍我啊”</a:t>
            </a:r>
            <a:endParaRPr lang="en-US" altLang="zh-CN" dirty="0" smtClean="0"/>
          </a:p>
          <a:p>
            <a:r>
              <a:rPr lang="zh-CN" altLang="en-US" dirty="0" smtClean="0"/>
              <a:t>“求杀求砍求蹂躏”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8257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其它的，比如某个恶趣味</a:t>
            </a:r>
            <a:r>
              <a:rPr lang="en-US" altLang="zh-CN" dirty="0" smtClean="0"/>
              <a:t>……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其实这三个登记表只是用于辅助和扩展的</a:t>
            </a:r>
            <a:endParaRPr lang="en-US" altLang="zh-CN" dirty="0" smtClean="0"/>
          </a:p>
          <a:p>
            <a:r>
              <a:rPr lang="zh-CN" altLang="en-US" dirty="0" smtClean="0"/>
              <a:t>而直接对</a:t>
            </a:r>
            <a:r>
              <a:rPr lang="en-US" altLang="zh-CN" dirty="0" smtClean="0"/>
              <a:t>AI</a:t>
            </a:r>
            <a:r>
              <a:rPr lang="zh-CN" altLang="en-US" dirty="0" smtClean="0"/>
              <a:t>的决策进行干预以达到某些效果也很可行</a:t>
            </a:r>
            <a:endParaRPr lang="en-US" altLang="zh-CN" dirty="0" smtClean="0"/>
          </a:p>
          <a:p>
            <a:r>
              <a:rPr lang="zh-CN" altLang="en-US" dirty="0" smtClean="0"/>
              <a:t>当然这种情况在目前的</a:t>
            </a:r>
            <a:r>
              <a:rPr lang="en-US" altLang="zh-CN" dirty="0" smtClean="0"/>
              <a:t>AI</a:t>
            </a:r>
            <a:r>
              <a:rPr lang="zh-CN" altLang="en-US" dirty="0" smtClean="0"/>
              <a:t>系统中用得不多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下面将介绍一个典型的、通过修改某处理方案达到的恶趣味</a:t>
            </a:r>
            <a:endParaRPr lang="en-US" altLang="zh-CN" dirty="0" smtClean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X</a:t>
            </a:r>
            <a:r>
              <a:rPr lang="zh-CN" altLang="en-US" dirty="0" smtClean="0"/>
              <a:t>）（</a:t>
            </a:r>
            <a:r>
              <a:rPr lang="en-US" altLang="zh-CN" dirty="0" smtClean="0"/>
              <a:t>X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3840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救对方的情形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33508"/>
          </a:xfrm>
        </p:spPr>
        <p:txBody>
          <a:bodyPr>
            <a:noAutofit/>
          </a:bodyPr>
          <a:lstStyle/>
          <a:p>
            <a:r>
              <a:rPr lang="zh-CN" altLang="en-US" dirty="0" smtClean="0"/>
              <a:t>通常忠反双方都会以令对方死亡为目标进行游戏</a:t>
            </a:r>
            <a:endParaRPr lang="en-US" altLang="zh-CN" dirty="0" smtClean="0"/>
          </a:p>
          <a:p>
            <a:r>
              <a:rPr lang="zh-CN" altLang="en-US" dirty="0" smtClean="0"/>
              <a:t>然而还是有一些特殊的场合需要救活对方角色的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比如对方那个正濒死的角色拥有技能“武魂”</a:t>
            </a:r>
            <a:endParaRPr lang="en-US" altLang="zh-CN" dirty="0" smtClean="0"/>
          </a:p>
          <a:p>
            <a:r>
              <a:rPr lang="zh-CN" altLang="en-US" dirty="0" smtClean="0"/>
              <a:t>而且很不幸的是，主公的“梦魇”标记最多</a:t>
            </a:r>
            <a:endParaRPr lang="en-US" altLang="zh-CN" dirty="0" smtClean="0"/>
          </a:p>
          <a:p>
            <a:r>
              <a:rPr lang="zh-CN" altLang="en-US" dirty="0" smtClean="0"/>
              <a:t>场上也没人会改判</a:t>
            </a:r>
            <a:endParaRPr lang="en-US" altLang="zh-CN" dirty="0" smtClean="0"/>
          </a:p>
          <a:p>
            <a:r>
              <a:rPr lang="zh-CN" altLang="en-US" dirty="0" smtClean="0"/>
              <a:t>那么作为一个忠臣，为了避免主公被带走</a:t>
            </a:r>
            <a:endParaRPr lang="en-US" altLang="zh-CN" dirty="0" smtClean="0"/>
          </a:p>
          <a:p>
            <a:r>
              <a:rPr lang="zh-CN" altLang="en-US" dirty="0" smtClean="0"/>
              <a:t>只能出桃救人了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4147346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救对方的情形（续）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然而偶尔也会出现这样的情况：</a:t>
            </a:r>
            <a:endParaRPr lang="en-US" altLang="zh-CN" dirty="0" smtClean="0"/>
          </a:p>
          <a:p>
            <a:r>
              <a:rPr lang="zh-CN" altLang="en-US" dirty="0" smtClean="0"/>
              <a:t>濒死的角色死掉对己方不会造成任何不利影响</a:t>
            </a:r>
            <a:endParaRPr lang="en-US" altLang="zh-CN" dirty="0" smtClean="0"/>
          </a:p>
          <a:p>
            <a:r>
              <a:rPr lang="zh-CN" altLang="en-US" dirty="0" smtClean="0"/>
              <a:t>甚至可以使己方直接锁定胜利</a:t>
            </a:r>
            <a:endParaRPr lang="en-US" altLang="zh-CN" dirty="0" smtClean="0"/>
          </a:p>
          <a:p>
            <a:r>
              <a:rPr lang="zh-CN" altLang="en-US" dirty="0" smtClean="0"/>
              <a:t>却仍然能看到己方的电脑玩家出手相救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没错，这就是所谓的</a:t>
            </a:r>
            <a:r>
              <a:rPr lang="en-US" altLang="zh-CN" dirty="0" smtClean="0"/>
              <a:t>……</a:t>
            </a:r>
            <a:r>
              <a:rPr lang="zh-CN" altLang="en-US" dirty="0" smtClean="0"/>
              <a:t>“鞭尸”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注：这些</a:t>
            </a:r>
            <a:r>
              <a:rPr lang="zh-CN" altLang="en-US" dirty="0"/>
              <a:t>特殊情形都是通过直接</a:t>
            </a:r>
            <a:r>
              <a:rPr lang="zh-CN" altLang="en-US" dirty="0" smtClean="0"/>
              <a:t>修改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响应</a:t>
            </a:r>
            <a:r>
              <a:rPr lang="zh-CN" altLang="en-US" dirty="0"/>
              <a:t>“询问濒死求桃”的处理方案实现</a:t>
            </a:r>
            <a:r>
              <a:rPr lang="zh-CN" altLang="en-US" dirty="0" smtClean="0"/>
              <a:t>的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7135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zh-CN" altLang="en-US" dirty="0" smtClean="0"/>
              <a:t>“鞭尸”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262130"/>
            <a:ext cx="10515600" cy="5177307"/>
          </a:xfrm>
        </p:spPr>
        <p:txBody>
          <a:bodyPr>
            <a:noAutofit/>
          </a:bodyPr>
          <a:lstStyle/>
          <a:p>
            <a:r>
              <a:rPr lang="zh-CN" altLang="en-US" dirty="0" smtClean="0"/>
              <a:t>通常，当满足以下条件时，电脑玩家会出现“鞭尸”的行为：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游戏模式为</a:t>
            </a:r>
            <a:r>
              <a:rPr lang="en-US" altLang="zh-CN" dirty="0" smtClean="0"/>
              <a:t>3v3</a:t>
            </a:r>
            <a:r>
              <a:rPr lang="zh-CN" altLang="en-US" dirty="0" smtClean="0"/>
              <a:t>对战模式或</a:t>
            </a:r>
            <a:r>
              <a:rPr lang="en-US" altLang="zh-CN" dirty="0" smtClean="0"/>
              <a:t>3</a:t>
            </a:r>
            <a:r>
              <a:rPr lang="zh-CN" altLang="en-US" dirty="0" smtClean="0"/>
              <a:t>人及以上的身份局模式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濒死角色没有</a:t>
            </a:r>
            <a:r>
              <a:rPr lang="zh-CN" altLang="en-US" dirty="0"/>
              <a:t>需要受伤的技能（</a:t>
            </a:r>
            <a:r>
              <a:rPr lang="en-US" altLang="zh-CN" dirty="0" err="1"/>
              <a:t>sgs.masochism_skill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濒死角色没有技能“不屈”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濒死角色没有技能“涅槃”或者虽然有但已发动过“涅槃”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濒死角色没有技能“伏枥”或者虽然有但已发动过“伏枥”</a:t>
            </a:r>
            <a:endParaRPr lang="en-US" altLang="zh-CN" dirty="0" smtClean="0"/>
          </a:p>
          <a:p>
            <a:pPr lvl="1"/>
            <a:r>
              <a:rPr lang="zh-CN" altLang="en-US" dirty="0"/>
              <a:t>濒死角色为对方最后一名角色且没有手牌和</a:t>
            </a:r>
            <a:r>
              <a:rPr lang="zh-CN" altLang="en-US" dirty="0" smtClean="0"/>
              <a:t>装备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濒死角色不是当前回合角色</a:t>
            </a:r>
            <a:endParaRPr lang="en-US" altLang="zh-CN" dirty="0"/>
          </a:p>
          <a:p>
            <a:pPr lvl="1"/>
            <a:r>
              <a:rPr lang="zh-CN" altLang="en-US" dirty="0" smtClean="0"/>
              <a:t>己方有至少</a:t>
            </a:r>
            <a:r>
              <a:rPr lang="en-US" altLang="zh-CN" dirty="0" smtClean="0"/>
              <a:t>3</a:t>
            </a:r>
            <a:r>
              <a:rPr lang="zh-CN" altLang="en-US" dirty="0" smtClean="0"/>
              <a:t>名角色且所有己方角色都很健康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身份局模式中没有内奸或内奸已全部阵亡</a:t>
            </a:r>
            <a:endParaRPr lang="en-US" altLang="zh-CN" dirty="0" smtClean="0"/>
          </a:p>
          <a:p>
            <a:r>
              <a:rPr lang="zh-CN" altLang="en-US" dirty="0" smtClean="0"/>
              <a:t>值得一提的是，这种“鞭尸”行为并不更新仇恨值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也不会影响</a:t>
            </a:r>
            <a:r>
              <a:rPr lang="en-US" altLang="zh-CN" dirty="0" smtClean="0"/>
              <a:t>AI</a:t>
            </a:r>
            <a:r>
              <a:rPr lang="zh-CN" altLang="en-US" dirty="0" smtClean="0"/>
              <a:t>的身份判断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23997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回顾与展望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04720"/>
          </a:xfrm>
        </p:spPr>
        <p:txBody>
          <a:bodyPr/>
          <a:lstStyle/>
          <a:p>
            <a:r>
              <a:rPr lang="zh-CN" altLang="en-US" dirty="0" smtClean="0"/>
              <a:t>太阳神三国杀的</a:t>
            </a:r>
            <a:r>
              <a:rPr lang="en-US" altLang="zh-CN" dirty="0" smtClean="0"/>
              <a:t>AI</a:t>
            </a:r>
            <a:r>
              <a:rPr lang="zh-CN" altLang="en-US" dirty="0" smtClean="0"/>
              <a:t>系统最初是为了测试游戏功能方便而引入的</a:t>
            </a:r>
            <a:endParaRPr lang="en-US" altLang="zh-CN" dirty="0" smtClean="0"/>
          </a:p>
          <a:p>
            <a:r>
              <a:rPr lang="zh-CN" altLang="en-US" dirty="0" smtClean="0"/>
              <a:t>自推出以来不断在丰富和进步</a:t>
            </a:r>
            <a:endParaRPr lang="en-US" altLang="zh-CN" dirty="0" smtClean="0"/>
          </a:p>
          <a:p>
            <a:r>
              <a:rPr lang="zh-CN" altLang="en-US" dirty="0" smtClean="0"/>
              <a:t>目前已经基本满足了测试游戏功能的需求</a:t>
            </a:r>
            <a:endParaRPr lang="en-US" altLang="zh-CN" dirty="0" smtClean="0"/>
          </a:p>
          <a:p>
            <a:r>
              <a:rPr lang="zh-CN" altLang="en-US" dirty="0" smtClean="0"/>
              <a:t>也正在朝着提升游戏质量、满足玩家更高要求的方向前进</a:t>
            </a:r>
            <a:endParaRPr lang="en-US" altLang="zh-CN" dirty="0" smtClean="0"/>
          </a:p>
          <a:p>
            <a:r>
              <a:rPr lang="zh-CN" altLang="en-US" dirty="0" smtClean="0"/>
              <a:t>虽然这个版本的</a:t>
            </a:r>
            <a:r>
              <a:rPr lang="en-US" altLang="zh-CN" dirty="0" smtClean="0"/>
              <a:t>AI</a:t>
            </a:r>
            <a:r>
              <a:rPr lang="zh-CN" altLang="en-US" dirty="0" smtClean="0"/>
              <a:t>系统还有许多不尽如人意的地方</a:t>
            </a:r>
            <a:endParaRPr lang="en-US" altLang="zh-CN" dirty="0" smtClean="0"/>
          </a:p>
          <a:p>
            <a:r>
              <a:rPr lang="zh-CN" altLang="en-US" dirty="0" smtClean="0"/>
              <a:t>不过请相信</a:t>
            </a:r>
            <a:endParaRPr lang="en-US" altLang="zh-CN" dirty="0" smtClean="0"/>
          </a:p>
          <a:p>
            <a:r>
              <a:rPr lang="zh-CN" altLang="en-US" dirty="0" smtClean="0"/>
              <a:t>有了开发和测试人员的不懈努力及大家的鼎力支持</a:t>
            </a:r>
            <a:endParaRPr lang="en-US" altLang="zh-CN" dirty="0" smtClean="0"/>
          </a:p>
          <a:p>
            <a:r>
              <a:rPr lang="zh-CN" altLang="en-US" dirty="0"/>
              <a:t>新</a:t>
            </a:r>
            <a:r>
              <a:rPr lang="zh-CN" altLang="en-US" dirty="0" smtClean="0"/>
              <a:t>框架下的</a:t>
            </a:r>
            <a:r>
              <a:rPr lang="en-US" altLang="zh-CN" dirty="0" smtClean="0"/>
              <a:t>AI</a:t>
            </a:r>
            <a:r>
              <a:rPr lang="zh-CN" altLang="en-US" dirty="0" smtClean="0"/>
              <a:t>系统终将不负期待，攀上新的高峰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162561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谢谢大家！欢迎交流分享！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112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匹配分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6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加载</a:t>
            </a:r>
            <a:r>
              <a:rPr lang="en-US" altLang="zh-CN" dirty="0" smtClean="0"/>
              <a:t>《</a:t>
            </a:r>
            <a:r>
              <a:rPr lang="zh-CN" altLang="en-US" dirty="0" smtClean="0"/>
              <a:t>忠臣评分表</a:t>
            </a:r>
            <a:r>
              <a:rPr lang="en-US" altLang="zh-CN" dirty="0" smtClean="0"/>
              <a:t>》</a:t>
            </a:r>
            <a:r>
              <a:rPr lang="zh-CN" altLang="en-US" dirty="0" smtClean="0"/>
              <a:t>（游戏目录</a:t>
            </a:r>
            <a:r>
              <a:rPr lang="en-US" altLang="zh-CN" dirty="0"/>
              <a:t>/</a:t>
            </a:r>
            <a:r>
              <a:rPr lang="en-US" altLang="zh-CN" dirty="0" err="1"/>
              <a:t>etc</a:t>
            </a:r>
            <a:r>
              <a:rPr lang="en-US" altLang="zh-CN" dirty="0"/>
              <a:t>/loyalist.txt</a:t>
            </a:r>
            <a:r>
              <a:rPr lang="zh-CN" altLang="en-US" dirty="0" smtClean="0"/>
              <a:t>）、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            《</a:t>
            </a:r>
            <a:r>
              <a:rPr lang="zh-CN" altLang="en-US" dirty="0" smtClean="0"/>
              <a:t>反贼评分表</a:t>
            </a:r>
            <a:r>
              <a:rPr lang="en-US" altLang="zh-CN" dirty="0" smtClean="0"/>
              <a:t>》</a:t>
            </a:r>
            <a:r>
              <a:rPr lang="zh-CN" altLang="en-US" dirty="0" smtClean="0"/>
              <a:t>（</a:t>
            </a:r>
            <a:r>
              <a:rPr lang="zh-CN" altLang="en-US" dirty="0"/>
              <a:t>游戏目录</a:t>
            </a:r>
            <a:r>
              <a:rPr lang="en-US" altLang="zh-CN" dirty="0"/>
              <a:t>/</a:t>
            </a:r>
            <a:r>
              <a:rPr lang="en-US" altLang="zh-CN" dirty="0" err="1" smtClean="0"/>
              <a:t>etc</a:t>
            </a:r>
            <a:r>
              <a:rPr lang="en-US" altLang="zh-CN" dirty="0" smtClean="0"/>
              <a:t>/rebel.txt 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        和</a:t>
            </a:r>
            <a:r>
              <a:rPr lang="en-US" altLang="zh-CN" dirty="0" smtClean="0"/>
              <a:t>《</a:t>
            </a:r>
            <a:r>
              <a:rPr lang="zh-CN" altLang="en-US" dirty="0" smtClean="0"/>
              <a:t>内奸评分表</a:t>
            </a:r>
            <a:r>
              <a:rPr lang="en-US" altLang="zh-CN" dirty="0" smtClean="0"/>
              <a:t>》</a:t>
            </a:r>
            <a:r>
              <a:rPr lang="zh-CN" altLang="en-US" dirty="0" smtClean="0"/>
              <a:t>（游戏目录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etc</a:t>
            </a:r>
            <a:r>
              <a:rPr lang="en-US" altLang="zh-CN" dirty="0" smtClean="0"/>
              <a:t>/renegade.txt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根据角色身份，从对应的评分表中读取备选武将的：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① </a:t>
            </a:r>
            <a:r>
              <a:rPr lang="zh-CN" altLang="en-US" b="1" dirty="0" smtClean="0"/>
              <a:t>通用适应度</a:t>
            </a:r>
            <a:r>
              <a:rPr lang="zh-CN" altLang="en-US" dirty="0" smtClean="0"/>
              <a:t>（不关心主公是谁时的适应度，默认为</a:t>
            </a:r>
            <a:r>
              <a:rPr lang="en-US" altLang="zh-CN" dirty="0" smtClean="0"/>
              <a:t>0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② </a:t>
            </a:r>
            <a:r>
              <a:rPr lang="zh-CN" altLang="en-US" b="1" dirty="0" smtClean="0"/>
              <a:t>主公适应度</a:t>
            </a:r>
            <a:r>
              <a:rPr lang="zh-CN" altLang="en-US" dirty="0" smtClean="0"/>
              <a:t>（在特定武将做主公时的适应度，默认为</a:t>
            </a:r>
            <a:r>
              <a:rPr lang="en-US" altLang="zh-CN" dirty="0" smtClean="0"/>
              <a:t>0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于是，匹配分＝</a:t>
            </a:r>
            <a:r>
              <a:rPr lang="en-US" altLang="zh-CN" dirty="0" smtClean="0"/>
              <a:t>1.1^</a:t>
            </a:r>
            <a:r>
              <a:rPr lang="zh-CN" altLang="en-US" dirty="0" smtClean="0"/>
              <a:t>通用适应度</a:t>
            </a:r>
            <a:r>
              <a:rPr lang="en-US" altLang="zh-CN" dirty="0" smtClean="0"/>
              <a:t>×1.1^</a:t>
            </a:r>
            <a:r>
              <a:rPr lang="zh-CN" altLang="en-US" dirty="0" smtClean="0"/>
              <a:t>主公适应度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评分公式：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最终评分＝基础分</a:t>
            </a:r>
            <a:r>
              <a:rPr lang="en-US" altLang="zh-CN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×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1.1^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通用适应度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×1.1^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主公适应</a:t>
            </a:r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度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8325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99" y="3769139"/>
            <a:ext cx="5250428" cy="1325563"/>
          </a:xfrm>
        </p:spPr>
        <p:txBody>
          <a:bodyPr/>
          <a:lstStyle/>
          <a:p>
            <a:r>
              <a:rPr lang="zh-CN" altLang="en-US" dirty="0" smtClean="0"/>
              <a:t>选将举例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8627" y="4013164"/>
            <a:ext cx="5265172" cy="2702398"/>
          </a:xfrm>
        </p:spPr>
        <p:txBody>
          <a:bodyPr>
            <a:normAutofit/>
          </a:bodyPr>
          <a:lstStyle/>
          <a:p>
            <a:r>
              <a:rPr lang="zh-CN" altLang="en-US" dirty="0"/>
              <a:t>火</a:t>
            </a:r>
            <a:r>
              <a:rPr lang="en-US" altLang="zh-CN" dirty="0" smtClean="0"/>
              <a:t>·</a:t>
            </a:r>
            <a:r>
              <a:rPr lang="zh-CN" altLang="en-US" dirty="0" smtClean="0"/>
              <a:t>典韦</a:t>
            </a:r>
            <a:endParaRPr lang="en-US" altLang="zh-CN" dirty="0" smtClean="0"/>
          </a:p>
          <a:p>
            <a:r>
              <a:rPr lang="zh-CN" altLang="en-US" dirty="0"/>
              <a:t>风</a:t>
            </a:r>
            <a:r>
              <a:rPr lang="en-US" altLang="zh-CN" dirty="0" smtClean="0"/>
              <a:t>·</a:t>
            </a:r>
            <a:r>
              <a:rPr lang="zh-CN" altLang="en-US" dirty="0" smtClean="0"/>
              <a:t>夏侯渊</a:t>
            </a:r>
            <a:endParaRPr lang="en-US" altLang="zh-CN" dirty="0" smtClean="0"/>
          </a:p>
          <a:p>
            <a:r>
              <a:rPr lang="zh-CN" altLang="en-US" dirty="0"/>
              <a:t>标准版</a:t>
            </a:r>
            <a:r>
              <a:rPr lang="en-US" altLang="zh-CN" dirty="0" smtClean="0"/>
              <a:t>·</a:t>
            </a:r>
            <a:r>
              <a:rPr lang="zh-CN" altLang="en-US" dirty="0"/>
              <a:t>孙权</a:t>
            </a:r>
            <a:endParaRPr lang="en-US" altLang="zh-CN" dirty="0" smtClean="0"/>
          </a:p>
          <a:p>
            <a:r>
              <a:rPr lang="zh-CN" altLang="en-US" dirty="0"/>
              <a:t>风</a:t>
            </a:r>
            <a:r>
              <a:rPr lang="en-US" altLang="zh-CN" dirty="0" smtClean="0"/>
              <a:t>·</a:t>
            </a:r>
            <a:r>
              <a:rPr lang="zh-CN" altLang="en-US" dirty="0"/>
              <a:t>张角</a:t>
            </a:r>
            <a:endParaRPr lang="en-US" altLang="zh-CN" dirty="0" smtClean="0"/>
          </a:p>
          <a:p>
            <a:r>
              <a:rPr lang="zh-CN" altLang="en-US" dirty="0"/>
              <a:t>神</a:t>
            </a:r>
            <a:r>
              <a:rPr lang="en-US" altLang="zh-CN" dirty="0" smtClean="0"/>
              <a:t>·</a:t>
            </a:r>
            <a:r>
              <a:rPr lang="zh-CN" altLang="en-US" dirty="0" smtClean="0"/>
              <a:t>赵云</a:t>
            </a:r>
            <a:endParaRPr lang="zh-CN" altLang="en-US" dirty="0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838199" y="5094702"/>
            <a:ext cx="4993942" cy="16208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主公：林</a:t>
            </a:r>
            <a:r>
              <a:rPr lang="en-US" altLang="zh-CN" dirty="0" smtClean="0"/>
              <a:t>·</a:t>
            </a:r>
            <a:r>
              <a:rPr lang="zh-CN" altLang="en-US" dirty="0"/>
              <a:t>董卓</a:t>
            </a:r>
            <a:endParaRPr lang="en-US" altLang="zh-CN" dirty="0" smtClean="0"/>
          </a:p>
          <a:p>
            <a:r>
              <a:rPr lang="zh-CN" altLang="en-US" dirty="0" smtClean="0"/>
              <a:t>角色身份：忠臣</a:t>
            </a:r>
            <a:endParaRPr lang="en-US" altLang="zh-CN" dirty="0" smtClean="0"/>
          </a:p>
          <a:p>
            <a:r>
              <a:rPr lang="zh-CN" altLang="en-US" dirty="0" smtClean="0"/>
              <a:t>备选武将：如图所示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714" y="5210"/>
            <a:ext cx="11028571" cy="37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313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忠臣评分表（节选）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4034051" cy="4351338"/>
          </a:xfrm>
        </p:spPr>
        <p:txBody>
          <a:bodyPr/>
          <a:lstStyle/>
          <a:p>
            <a:r>
              <a:rPr lang="zh-CN" altLang="en-US" dirty="0" smtClean="0"/>
              <a:t>通用适应度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SP·</a:t>
            </a:r>
            <a:r>
              <a:rPr lang="zh-CN" altLang="en-US" dirty="0" smtClean="0"/>
              <a:t>曹昂：</a:t>
            </a:r>
            <a:r>
              <a:rPr lang="en-US" altLang="zh-CN" dirty="0" smtClean="0"/>
              <a:t>0.3</a:t>
            </a:r>
          </a:p>
          <a:p>
            <a:pPr marL="0" indent="0">
              <a:buNone/>
            </a:pPr>
            <a:r>
              <a:rPr lang="en-US" altLang="zh-CN" dirty="0" smtClean="0"/>
              <a:t>SP·</a:t>
            </a:r>
            <a:r>
              <a:rPr lang="zh-CN" altLang="en-US" dirty="0" smtClean="0"/>
              <a:t>袁术：</a:t>
            </a:r>
            <a:r>
              <a:rPr lang="en-US" altLang="zh-CN" dirty="0" smtClean="0"/>
              <a:t>0.3</a:t>
            </a:r>
          </a:p>
          <a:p>
            <a:pPr marL="0" indent="0">
              <a:buNone/>
            </a:pPr>
            <a:r>
              <a:rPr lang="zh-CN" altLang="en-US" dirty="0" smtClean="0"/>
              <a:t>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郭嘉：</a:t>
            </a:r>
            <a:r>
              <a:rPr lang="en-US" altLang="zh-CN" dirty="0" smtClean="0"/>
              <a:t>0.2</a:t>
            </a:r>
          </a:p>
          <a:p>
            <a:pPr marL="0" indent="0">
              <a:buNone/>
            </a:pPr>
            <a:r>
              <a:rPr lang="zh-CN" altLang="en-US" dirty="0" smtClean="0"/>
              <a:t>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郭嘉：</a:t>
            </a:r>
            <a:r>
              <a:rPr lang="en-US" altLang="zh-CN" dirty="0" smtClean="0"/>
              <a:t>0.2</a:t>
            </a:r>
          </a:p>
          <a:p>
            <a:pPr marL="0" indent="0">
              <a:buNone/>
            </a:pPr>
            <a:r>
              <a:rPr lang="en-US" altLang="zh-CN" dirty="0" smtClean="0"/>
              <a:t>SP·</a:t>
            </a:r>
            <a:r>
              <a:rPr lang="zh-CN" altLang="en-US" dirty="0" smtClean="0"/>
              <a:t>华雄：</a:t>
            </a:r>
            <a:r>
              <a:rPr lang="en-US" altLang="zh-CN" dirty="0" smtClean="0"/>
              <a:t>-1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190641"/>
            <a:ext cx="3676190" cy="106666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2064" y="652593"/>
            <a:ext cx="4904762" cy="2076190"/>
          </a:xfrm>
          <a:prstGeom prst="rect">
            <a:avLst/>
          </a:prstGeom>
        </p:spPr>
      </p:pic>
      <p:sp>
        <p:nvSpPr>
          <p:cNvPr id="6" name="内容占位符 2"/>
          <p:cNvSpPr txBox="1">
            <a:spLocks/>
          </p:cNvSpPr>
          <p:nvPr/>
        </p:nvSpPr>
        <p:spPr>
          <a:xfrm>
            <a:off x="5090619" y="3311897"/>
            <a:ext cx="7095895" cy="3398399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林</a:t>
            </a:r>
            <a:r>
              <a:rPr lang="en-US" altLang="zh-CN" dirty="0" smtClean="0"/>
              <a:t>·</a:t>
            </a:r>
            <a:r>
              <a:rPr lang="zh-CN" altLang="en-US" dirty="0" smtClean="0"/>
              <a:t>董卓 主公适应度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神</a:t>
            </a:r>
            <a:r>
              <a:rPr lang="en-US" altLang="zh-CN" dirty="0" smtClean="0"/>
              <a:t>·</a:t>
            </a:r>
            <a:r>
              <a:rPr lang="zh-CN" altLang="en-US" dirty="0" smtClean="0"/>
              <a:t>吕布：</a:t>
            </a:r>
            <a:r>
              <a:rPr lang="en-US" altLang="zh-CN" dirty="0" smtClean="0"/>
              <a:t>1.1</a:t>
            </a:r>
          </a:p>
          <a:p>
            <a:pPr marL="0" indent="0">
              <a:buNone/>
            </a:pPr>
            <a:r>
              <a:rPr lang="zh-CN" altLang="en-US" dirty="0" smtClean="0"/>
              <a:t>火</a:t>
            </a:r>
            <a:r>
              <a:rPr lang="en-US" altLang="zh-CN" dirty="0" smtClean="0"/>
              <a:t>·</a:t>
            </a:r>
            <a:r>
              <a:rPr lang="zh-CN" altLang="en-US" dirty="0" smtClean="0"/>
              <a:t>袁绍：</a:t>
            </a:r>
            <a:r>
              <a:rPr lang="en-US" altLang="zh-CN" dirty="0" smtClean="0"/>
              <a:t>1</a:t>
            </a:r>
          </a:p>
          <a:p>
            <a:pPr marL="0" indent="0">
              <a:buNone/>
            </a:pPr>
            <a:r>
              <a:rPr lang="zh-CN" altLang="en-US" dirty="0" smtClean="0"/>
              <a:t>新风</a:t>
            </a:r>
            <a:r>
              <a:rPr lang="en-US" altLang="zh-CN" dirty="0" smtClean="0"/>
              <a:t>·</a:t>
            </a:r>
            <a:r>
              <a:rPr lang="zh-CN" altLang="en-US" dirty="0" smtClean="0"/>
              <a:t>张角：</a:t>
            </a:r>
            <a:r>
              <a:rPr lang="en-US" altLang="zh-CN" dirty="0" smtClean="0"/>
              <a:t>1</a:t>
            </a:r>
          </a:p>
          <a:p>
            <a:pPr marL="0" indent="0">
              <a:buNone/>
            </a:pPr>
            <a:r>
              <a:rPr lang="zh-CN" altLang="en-US" dirty="0" smtClean="0"/>
              <a:t>风</a:t>
            </a:r>
            <a:r>
              <a:rPr lang="en-US" altLang="zh-CN" dirty="0" smtClean="0"/>
              <a:t>·</a:t>
            </a:r>
            <a:r>
              <a:rPr lang="zh-CN" altLang="en-US" dirty="0" smtClean="0"/>
              <a:t>张角：</a:t>
            </a:r>
            <a:r>
              <a:rPr lang="en-US" altLang="zh-CN" dirty="0" smtClean="0"/>
              <a:t>1</a:t>
            </a:r>
          </a:p>
          <a:p>
            <a:pPr marL="0" indent="0">
              <a:buNone/>
            </a:pPr>
            <a:r>
              <a:rPr lang="zh-CN" altLang="en-US" dirty="0" smtClean="0"/>
              <a:t>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吕布：</a:t>
            </a:r>
            <a:r>
              <a:rPr lang="en-US" altLang="zh-CN" dirty="0" smtClean="0"/>
              <a:t>1</a:t>
            </a:r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吕布：</a:t>
            </a:r>
            <a:r>
              <a:rPr lang="en-US" altLang="zh-CN" dirty="0" smtClean="0"/>
              <a:t>1</a:t>
            </a:r>
          </a:p>
          <a:p>
            <a:pPr marL="0" indent="0">
              <a:buNone/>
            </a:pPr>
            <a:r>
              <a:rPr lang="zh-CN" altLang="en-US" dirty="0" smtClean="0"/>
              <a:t>风</a:t>
            </a:r>
            <a:r>
              <a:rPr lang="en-US" altLang="zh-CN" dirty="0" smtClean="0"/>
              <a:t>·</a:t>
            </a:r>
            <a:r>
              <a:rPr lang="zh-CN" altLang="en-US" dirty="0" smtClean="0"/>
              <a:t>小乔：</a:t>
            </a:r>
            <a:r>
              <a:rPr lang="en-US" altLang="zh-CN" dirty="0" smtClean="0"/>
              <a:t>0.8</a:t>
            </a:r>
          </a:p>
          <a:p>
            <a:pPr marL="0" indent="0">
              <a:buNone/>
            </a:pPr>
            <a:r>
              <a:rPr lang="zh-CN" altLang="en-US" dirty="0" smtClean="0"/>
              <a:t>火</a:t>
            </a:r>
            <a:r>
              <a:rPr lang="en-US" altLang="zh-CN" dirty="0" smtClean="0"/>
              <a:t>·</a:t>
            </a:r>
            <a:r>
              <a:rPr lang="zh-CN" altLang="en-US" dirty="0" smtClean="0"/>
              <a:t>颜</a:t>
            </a:r>
            <a:r>
              <a:rPr lang="zh-CN" altLang="en-US" dirty="0"/>
              <a:t>良</a:t>
            </a:r>
            <a:r>
              <a:rPr lang="zh-CN" altLang="en-US" dirty="0" smtClean="0"/>
              <a:t>文丑：</a:t>
            </a:r>
            <a:r>
              <a:rPr lang="en-US" altLang="zh-CN" dirty="0" smtClean="0"/>
              <a:t>0.7</a:t>
            </a:r>
          </a:p>
          <a:p>
            <a:pPr marL="0" indent="0">
              <a:buNone/>
            </a:pPr>
            <a:r>
              <a:rPr lang="zh-CN" altLang="en-US" dirty="0" smtClean="0"/>
              <a:t>新风</a:t>
            </a:r>
            <a:r>
              <a:rPr lang="en-US" altLang="zh-CN" dirty="0" smtClean="0"/>
              <a:t>·</a:t>
            </a:r>
            <a:r>
              <a:rPr lang="zh-CN" altLang="en-US" dirty="0" smtClean="0"/>
              <a:t>周泰：</a:t>
            </a:r>
            <a:r>
              <a:rPr lang="en-US" altLang="zh-CN" dirty="0" smtClean="0"/>
              <a:t>-2</a:t>
            </a:r>
          </a:p>
          <a:p>
            <a:pPr marL="0" indent="0">
              <a:buNone/>
            </a:pPr>
            <a:r>
              <a:rPr lang="zh-CN" altLang="en-US" dirty="0" smtClean="0"/>
              <a:t>风</a:t>
            </a:r>
            <a:r>
              <a:rPr lang="en-US" altLang="zh-CN" dirty="0" smtClean="0"/>
              <a:t>·</a:t>
            </a:r>
            <a:r>
              <a:rPr lang="zh-CN" altLang="en-US" dirty="0" smtClean="0"/>
              <a:t>周泰：</a:t>
            </a:r>
            <a:r>
              <a:rPr lang="en-US" altLang="zh-CN" dirty="0" smtClean="0"/>
              <a:t>-3</a:t>
            </a:r>
          </a:p>
        </p:txBody>
      </p:sp>
    </p:spTree>
    <p:extLst>
      <p:ext uri="{BB962C8B-B14F-4D97-AF65-F5344CB8AC3E}">
        <p14:creationId xmlns:p14="http://schemas.microsoft.com/office/powerpoint/2010/main" val="3691643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98" y="3769139"/>
            <a:ext cx="10764713" cy="1325563"/>
          </a:xfrm>
        </p:spPr>
        <p:txBody>
          <a:bodyPr/>
          <a:lstStyle/>
          <a:p>
            <a:r>
              <a:rPr lang="zh-CN" altLang="en-US" dirty="0" smtClean="0"/>
              <a:t>选将举例（</a:t>
            </a:r>
            <a:r>
              <a:rPr lang="zh-CN" altLang="en-US" dirty="0"/>
              <a:t>火</a:t>
            </a:r>
            <a:r>
              <a:rPr lang="en-US" altLang="zh-CN" dirty="0" smtClean="0"/>
              <a:t>·</a:t>
            </a:r>
            <a:r>
              <a:rPr lang="zh-CN" altLang="en-US" dirty="0" smtClean="0"/>
              <a:t>典韦）</a:t>
            </a:r>
            <a:endParaRPr lang="zh-CN" altLang="en-US" dirty="0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0" y="5094702"/>
            <a:ext cx="12192000" cy="16208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基础</a:t>
            </a:r>
            <a:r>
              <a:rPr lang="zh-CN" altLang="en-US" dirty="0" smtClean="0"/>
              <a:t>分：</a:t>
            </a:r>
            <a:r>
              <a:rPr lang="en-US" altLang="zh-CN" dirty="0" smtClean="0"/>
              <a:t>5</a:t>
            </a:r>
            <a:r>
              <a:rPr lang="zh-CN" altLang="en-US" dirty="0" smtClean="0"/>
              <a:t>分</a:t>
            </a:r>
            <a:endParaRPr lang="en-US" altLang="zh-CN" dirty="0" smtClean="0"/>
          </a:p>
          <a:p>
            <a:r>
              <a:rPr lang="zh-CN" altLang="en-US" dirty="0" smtClean="0"/>
              <a:t>查表知，典韦没有忠臣身份的通用适用度和</a:t>
            </a:r>
            <a:r>
              <a:rPr lang="zh-CN" altLang="en-US" dirty="0"/>
              <a:t>董卓</a:t>
            </a:r>
            <a:r>
              <a:rPr lang="zh-CN" altLang="en-US" dirty="0" smtClean="0"/>
              <a:t>主公时的适应度</a:t>
            </a:r>
            <a:endParaRPr lang="en-US" altLang="zh-CN" dirty="0" smtClean="0"/>
          </a:p>
          <a:p>
            <a:r>
              <a:rPr lang="zh-CN" altLang="en-US" dirty="0" smtClean="0"/>
              <a:t>所以</a:t>
            </a:r>
            <a:r>
              <a:rPr lang="zh-CN" altLang="en-US" dirty="0"/>
              <a:t>典韦</a:t>
            </a:r>
            <a:r>
              <a:rPr lang="zh-CN" altLang="en-US" dirty="0" smtClean="0"/>
              <a:t>的评分为：</a:t>
            </a:r>
            <a:r>
              <a:rPr lang="en-US" altLang="zh-CN" dirty="0" smtClean="0"/>
              <a:t>5×1.1^0×1.1^0</a:t>
            </a:r>
            <a:r>
              <a:rPr lang="zh-CN" altLang="en-US" dirty="0" smtClean="0"/>
              <a:t>＝</a:t>
            </a:r>
            <a:r>
              <a:rPr lang="en-US" altLang="zh-CN" dirty="0" smtClean="0"/>
              <a:t>5</a:t>
            </a:r>
            <a:r>
              <a:rPr lang="zh-CN" altLang="en-US" dirty="0" smtClean="0"/>
              <a:t>分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714" y="5210"/>
            <a:ext cx="11028571" cy="37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227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99" y="3769139"/>
            <a:ext cx="10625920" cy="1325563"/>
          </a:xfrm>
        </p:spPr>
        <p:txBody>
          <a:bodyPr/>
          <a:lstStyle/>
          <a:p>
            <a:r>
              <a:rPr lang="zh-CN" altLang="en-US" dirty="0" smtClean="0"/>
              <a:t>选将举例（</a:t>
            </a:r>
            <a:r>
              <a:rPr lang="zh-CN" altLang="en-US" dirty="0"/>
              <a:t>风</a:t>
            </a:r>
            <a:r>
              <a:rPr lang="en-US" altLang="zh-CN" dirty="0" smtClean="0"/>
              <a:t>·</a:t>
            </a:r>
            <a:r>
              <a:rPr lang="zh-CN" altLang="en-US" dirty="0" smtClean="0"/>
              <a:t>夏侯渊）</a:t>
            </a:r>
            <a:endParaRPr lang="zh-CN" altLang="en-US" dirty="0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0" y="5094702"/>
            <a:ext cx="12192000" cy="16208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基础</a:t>
            </a:r>
            <a:r>
              <a:rPr lang="zh-CN" altLang="en-US" dirty="0" smtClean="0"/>
              <a:t>分：</a:t>
            </a:r>
            <a:r>
              <a:rPr lang="en-US" altLang="zh-CN" dirty="0" smtClean="0"/>
              <a:t>5</a:t>
            </a:r>
            <a:r>
              <a:rPr lang="zh-CN" altLang="en-US" dirty="0" smtClean="0"/>
              <a:t>分</a:t>
            </a:r>
            <a:endParaRPr lang="en-US" altLang="zh-CN" dirty="0" smtClean="0"/>
          </a:p>
          <a:p>
            <a:r>
              <a:rPr lang="zh-CN" altLang="en-US" dirty="0" smtClean="0"/>
              <a:t>查表知，夏侯渊没有</a:t>
            </a:r>
            <a:r>
              <a:rPr lang="zh-CN" altLang="en-US" dirty="0"/>
              <a:t>忠臣身份的通用适用度</a:t>
            </a:r>
            <a:r>
              <a:rPr lang="zh-CN" altLang="en-US" dirty="0" smtClean="0"/>
              <a:t>和董卓主公</a:t>
            </a:r>
            <a:r>
              <a:rPr lang="zh-CN" altLang="en-US" dirty="0"/>
              <a:t>时的适应度</a:t>
            </a:r>
            <a:endParaRPr lang="en-US" altLang="zh-CN" dirty="0"/>
          </a:p>
          <a:p>
            <a:r>
              <a:rPr lang="zh-CN" altLang="en-US" dirty="0" smtClean="0"/>
              <a:t>所以夏侯渊的评分为：</a:t>
            </a:r>
            <a:r>
              <a:rPr lang="en-US" altLang="zh-CN" dirty="0" smtClean="0"/>
              <a:t>5×1.1^0×1.1^0</a:t>
            </a:r>
            <a:r>
              <a:rPr lang="zh-CN" altLang="en-US" dirty="0"/>
              <a:t>＝</a:t>
            </a:r>
            <a:r>
              <a:rPr lang="en-US" altLang="zh-CN" dirty="0" smtClean="0"/>
              <a:t>5</a:t>
            </a:r>
            <a:r>
              <a:rPr lang="zh-CN" altLang="en-US" dirty="0" smtClean="0"/>
              <a:t>分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714" y="5210"/>
            <a:ext cx="11028571" cy="37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688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98" y="3769139"/>
            <a:ext cx="10764713" cy="1325563"/>
          </a:xfrm>
        </p:spPr>
        <p:txBody>
          <a:bodyPr/>
          <a:lstStyle/>
          <a:p>
            <a:r>
              <a:rPr lang="zh-CN" altLang="en-US" dirty="0" smtClean="0"/>
              <a:t>选将举例（标准版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孙权）</a:t>
            </a:r>
            <a:endParaRPr lang="zh-CN" altLang="en-US" dirty="0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0" y="5094702"/>
            <a:ext cx="12192000" cy="16208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基础</a:t>
            </a:r>
            <a:r>
              <a:rPr lang="zh-CN" altLang="en-US" dirty="0" smtClean="0"/>
              <a:t>分：</a:t>
            </a:r>
            <a:r>
              <a:rPr lang="en-US" altLang="zh-CN" dirty="0" smtClean="0"/>
              <a:t>5</a:t>
            </a:r>
            <a:r>
              <a:rPr lang="zh-CN" altLang="en-US" dirty="0" smtClean="0"/>
              <a:t>分</a:t>
            </a:r>
            <a:endParaRPr lang="en-US" altLang="zh-CN" dirty="0" smtClean="0"/>
          </a:p>
          <a:p>
            <a:r>
              <a:rPr lang="zh-CN" altLang="en-US" dirty="0" smtClean="0"/>
              <a:t>查表知，</a:t>
            </a:r>
            <a:r>
              <a:rPr lang="zh-CN" altLang="en-US" dirty="0"/>
              <a:t>孙权</a:t>
            </a:r>
            <a:r>
              <a:rPr lang="zh-CN" altLang="en-US" dirty="0" smtClean="0"/>
              <a:t>没有</a:t>
            </a:r>
            <a:r>
              <a:rPr lang="zh-CN" altLang="en-US" dirty="0"/>
              <a:t>忠臣</a:t>
            </a:r>
            <a:r>
              <a:rPr lang="zh-CN" altLang="en-US" dirty="0" smtClean="0"/>
              <a:t>身份</a:t>
            </a:r>
            <a:r>
              <a:rPr lang="zh-CN" altLang="en-US" dirty="0"/>
              <a:t>的通用适用度</a:t>
            </a:r>
            <a:r>
              <a:rPr lang="zh-CN" altLang="en-US" dirty="0" smtClean="0"/>
              <a:t>和</a:t>
            </a:r>
            <a:r>
              <a:rPr lang="zh-CN" altLang="en-US" dirty="0"/>
              <a:t>董卓</a:t>
            </a:r>
            <a:r>
              <a:rPr lang="zh-CN" altLang="en-US" dirty="0" smtClean="0"/>
              <a:t>主公</a:t>
            </a:r>
            <a:r>
              <a:rPr lang="zh-CN" altLang="en-US" dirty="0"/>
              <a:t>时的适应度</a:t>
            </a:r>
            <a:endParaRPr lang="en-US" altLang="zh-CN" dirty="0"/>
          </a:p>
          <a:p>
            <a:r>
              <a:rPr lang="zh-CN" altLang="en-US" dirty="0" smtClean="0"/>
              <a:t>所以</a:t>
            </a:r>
            <a:r>
              <a:rPr lang="zh-CN" altLang="en-US" dirty="0"/>
              <a:t>孙权</a:t>
            </a:r>
            <a:r>
              <a:rPr lang="zh-CN" altLang="en-US" dirty="0" smtClean="0"/>
              <a:t>的</a:t>
            </a:r>
            <a:r>
              <a:rPr lang="zh-CN" altLang="en-US" dirty="0"/>
              <a:t>评分为：</a:t>
            </a:r>
            <a:r>
              <a:rPr lang="en-US" altLang="zh-CN" dirty="0" smtClean="0"/>
              <a:t>5×1.1^0×1.1^0</a:t>
            </a:r>
            <a:r>
              <a:rPr lang="zh-CN" altLang="en-US" dirty="0"/>
              <a:t>＝</a:t>
            </a:r>
            <a:r>
              <a:rPr lang="en-US" altLang="zh-CN" dirty="0" smtClean="0"/>
              <a:t>5</a:t>
            </a:r>
            <a:r>
              <a:rPr lang="zh-CN" altLang="en-US" dirty="0" smtClean="0"/>
              <a:t>分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714" y="5210"/>
            <a:ext cx="11028571" cy="37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111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99" y="3769139"/>
            <a:ext cx="10764714" cy="1325563"/>
          </a:xfrm>
        </p:spPr>
        <p:txBody>
          <a:bodyPr/>
          <a:lstStyle/>
          <a:p>
            <a:r>
              <a:rPr lang="zh-CN" altLang="en-US" dirty="0" smtClean="0"/>
              <a:t>选将举例（风</a:t>
            </a:r>
            <a:r>
              <a:rPr lang="en-US" altLang="zh-CN" dirty="0" smtClean="0"/>
              <a:t>·</a:t>
            </a:r>
            <a:r>
              <a:rPr lang="zh-CN" altLang="en-US" dirty="0" smtClean="0"/>
              <a:t>张角）</a:t>
            </a:r>
            <a:endParaRPr lang="zh-CN" altLang="en-US" dirty="0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0" y="5094702"/>
            <a:ext cx="12192000" cy="16208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基础</a:t>
            </a:r>
            <a:r>
              <a:rPr lang="zh-CN" altLang="en-US" dirty="0" smtClean="0"/>
              <a:t>分：</a:t>
            </a:r>
            <a:r>
              <a:rPr lang="en-US" altLang="zh-CN" dirty="0" smtClean="0"/>
              <a:t>5×1.04</a:t>
            </a:r>
            <a:r>
              <a:rPr lang="zh-CN" altLang="en-US" dirty="0" smtClean="0"/>
              <a:t>＝</a:t>
            </a:r>
            <a:r>
              <a:rPr lang="en-US" altLang="zh-CN" dirty="0" smtClean="0"/>
              <a:t>5.2</a:t>
            </a:r>
            <a:r>
              <a:rPr lang="zh-CN" altLang="en-US" dirty="0" smtClean="0"/>
              <a:t>分</a:t>
            </a:r>
            <a:endParaRPr lang="en-US" altLang="zh-CN" dirty="0" smtClean="0"/>
          </a:p>
          <a:p>
            <a:r>
              <a:rPr lang="zh-CN" altLang="en-US" dirty="0" smtClean="0"/>
              <a:t>查表知，</a:t>
            </a:r>
            <a:r>
              <a:rPr lang="zh-CN" altLang="en-US" dirty="0"/>
              <a:t>张角</a:t>
            </a:r>
            <a:r>
              <a:rPr lang="zh-CN" altLang="en-US" dirty="0" smtClean="0"/>
              <a:t>没有忠臣身份</a:t>
            </a:r>
            <a:r>
              <a:rPr lang="zh-CN" altLang="en-US" dirty="0"/>
              <a:t>的通用适用</a:t>
            </a:r>
            <a:r>
              <a:rPr lang="zh-CN" altLang="en-US" dirty="0" smtClean="0"/>
              <a:t>度，但</a:t>
            </a:r>
            <a:r>
              <a:rPr lang="zh-CN" altLang="en-US" dirty="0"/>
              <a:t>董卓</a:t>
            </a:r>
            <a:r>
              <a:rPr lang="zh-CN" altLang="en-US" dirty="0" smtClean="0"/>
              <a:t>主公时的适应度为</a:t>
            </a:r>
            <a:r>
              <a:rPr lang="en-US" altLang="zh-CN" dirty="0"/>
              <a:t>1</a:t>
            </a:r>
          </a:p>
          <a:p>
            <a:r>
              <a:rPr lang="zh-CN" altLang="en-US" dirty="0" smtClean="0"/>
              <a:t>所以</a:t>
            </a:r>
            <a:r>
              <a:rPr lang="zh-CN" altLang="en-US" dirty="0"/>
              <a:t>张角</a:t>
            </a:r>
            <a:r>
              <a:rPr lang="zh-CN" altLang="en-US" dirty="0" smtClean="0"/>
              <a:t>的</a:t>
            </a:r>
            <a:r>
              <a:rPr lang="zh-CN" altLang="en-US" dirty="0"/>
              <a:t>评分为：</a:t>
            </a:r>
            <a:r>
              <a:rPr lang="en-US" altLang="zh-CN" dirty="0" smtClean="0"/>
              <a:t>5.2×1.1^0×1.1^1</a:t>
            </a:r>
            <a:r>
              <a:rPr lang="zh-CN" altLang="en-US" dirty="0" smtClean="0"/>
              <a:t>＝</a:t>
            </a:r>
            <a:r>
              <a:rPr lang="en-US" altLang="zh-CN" dirty="0" smtClean="0"/>
              <a:t>5.72</a:t>
            </a:r>
            <a:r>
              <a:rPr lang="zh-CN" altLang="en-US" dirty="0" smtClean="0"/>
              <a:t>分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714" y="5210"/>
            <a:ext cx="11028571" cy="37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655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版本信息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神杀版本：太阳神三国杀 </a:t>
            </a:r>
            <a:r>
              <a:rPr lang="en-US" altLang="zh-CN" dirty="0" smtClean="0"/>
              <a:t>V2 – </a:t>
            </a:r>
            <a:r>
              <a:rPr lang="zh-CN" altLang="en-US" dirty="0" smtClean="0"/>
              <a:t>终结版（版本号：</a:t>
            </a:r>
            <a:r>
              <a:rPr lang="en-US" altLang="zh-CN" dirty="0" smtClean="0"/>
              <a:t>20150926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神杀</a:t>
            </a:r>
            <a:r>
              <a:rPr lang="en-US" altLang="zh-CN" dirty="0" smtClean="0"/>
              <a:t>AI </a:t>
            </a:r>
            <a:r>
              <a:rPr lang="zh-CN" altLang="en-US" dirty="0" smtClean="0"/>
              <a:t>版本：</a:t>
            </a:r>
            <a:r>
              <a:rPr lang="it-IT" altLang="zh-CN" dirty="0"/>
              <a:t>QSanguosha AI 20141006 (V1.32 Alpha</a:t>
            </a:r>
            <a:r>
              <a:rPr lang="it-IT" altLang="zh-CN" dirty="0" smtClean="0"/>
              <a:t>)</a:t>
            </a:r>
          </a:p>
          <a:p>
            <a:r>
              <a:rPr lang="it-IT" altLang="zh-CN" dirty="0" smtClean="0"/>
              <a:t>L</a:t>
            </a:r>
            <a:r>
              <a:rPr lang="en-US" altLang="zh-CN" dirty="0" err="1" smtClean="0"/>
              <a:t>ua</a:t>
            </a:r>
            <a:r>
              <a:rPr lang="en-US" altLang="zh-CN" dirty="0" smtClean="0"/>
              <a:t> </a:t>
            </a:r>
            <a:r>
              <a:rPr lang="zh-CN" altLang="en-US" dirty="0" smtClean="0"/>
              <a:t>版本：</a:t>
            </a:r>
            <a:r>
              <a:rPr lang="en-US" altLang="zh-CN" dirty="0" err="1" smtClean="0"/>
              <a:t>Lua</a:t>
            </a:r>
            <a:r>
              <a:rPr lang="en-US" altLang="zh-CN" dirty="0" smtClean="0"/>
              <a:t> 5.2</a:t>
            </a:r>
          </a:p>
        </p:txBody>
      </p:sp>
    </p:spTree>
    <p:extLst>
      <p:ext uri="{BB962C8B-B14F-4D97-AF65-F5344CB8AC3E}">
        <p14:creationId xmlns:p14="http://schemas.microsoft.com/office/powerpoint/2010/main" val="963130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99" y="3769139"/>
            <a:ext cx="10764714" cy="1325563"/>
          </a:xfrm>
        </p:spPr>
        <p:txBody>
          <a:bodyPr/>
          <a:lstStyle/>
          <a:p>
            <a:r>
              <a:rPr lang="zh-CN" altLang="en-US" dirty="0" smtClean="0"/>
              <a:t>选将举例（神</a:t>
            </a:r>
            <a:r>
              <a:rPr lang="en-US" altLang="zh-CN" dirty="0" smtClean="0"/>
              <a:t>·</a:t>
            </a:r>
            <a:r>
              <a:rPr lang="zh-CN" altLang="en-US" dirty="0"/>
              <a:t>赵云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0" y="5094702"/>
            <a:ext cx="12192000" cy="16208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基础</a:t>
            </a:r>
            <a:r>
              <a:rPr lang="zh-CN" altLang="en-US" dirty="0" smtClean="0"/>
              <a:t>分：</a:t>
            </a:r>
            <a:r>
              <a:rPr lang="en-US" altLang="zh-CN" dirty="0" smtClean="0"/>
              <a:t>5×1.04</a:t>
            </a:r>
            <a:r>
              <a:rPr lang="zh-CN" altLang="en-US" dirty="0" smtClean="0"/>
              <a:t>＝</a:t>
            </a:r>
            <a:r>
              <a:rPr lang="en-US" altLang="zh-CN" dirty="0" smtClean="0"/>
              <a:t>5.2</a:t>
            </a:r>
            <a:r>
              <a:rPr lang="zh-CN" altLang="en-US" dirty="0" smtClean="0"/>
              <a:t>分</a:t>
            </a:r>
            <a:endParaRPr lang="en-US" altLang="zh-CN" dirty="0" smtClean="0"/>
          </a:p>
          <a:p>
            <a:r>
              <a:rPr lang="zh-CN" altLang="en-US" dirty="0" smtClean="0"/>
              <a:t>查表知，</a:t>
            </a:r>
            <a:r>
              <a:rPr lang="zh-CN" altLang="en-US" dirty="0"/>
              <a:t>赵云</a:t>
            </a:r>
            <a:r>
              <a:rPr lang="zh-CN" altLang="en-US" dirty="0" smtClean="0"/>
              <a:t>没有忠臣身份的通用适用度和</a:t>
            </a:r>
            <a:r>
              <a:rPr lang="zh-CN" altLang="en-US" dirty="0"/>
              <a:t>董卓</a:t>
            </a:r>
            <a:r>
              <a:rPr lang="zh-CN" altLang="en-US" dirty="0" smtClean="0"/>
              <a:t>主公时的适应度</a:t>
            </a:r>
            <a:endParaRPr lang="en-US" altLang="zh-CN" dirty="0" smtClean="0"/>
          </a:p>
          <a:p>
            <a:r>
              <a:rPr lang="zh-CN" altLang="en-US" dirty="0" smtClean="0"/>
              <a:t>所以</a:t>
            </a:r>
            <a:r>
              <a:rPr lang="zh-CN" altLang="en-US" dirty="0"/>
              <a:t>赵云</a:t>
            </a:r>
            <a:r>
              <a:rPr lang="zh-CN" altLang="en-US" dirty="0" smtClean="0"/>
              <a:t>的评分为：</a:t>
            </a:r>
            <a:r>
              <a:rPr lang="en-US" altLang="zh-CN" dirty="0" smtClean="0"/>
              <a:t>5.2×1.1^0×1.1^0</a:t>
            </a:r>
            <a:r>
              <a:rPr lang="zh-CN" altLang="en-US" dirty="0" smtClean="0"/>
              <a:t>＝</a:t>
            </a:r>
            <a:r>
              <a:rPr lang="en-US" altLang="zh-CN" dirty="0" smtClean="0"/>
              <a:t>5.2</a:t>
            </a:r>
            <a:r>
              <a:rPr lang="zh-CN" altLang="en-US" dirty="0" smtClean="0"/>
              <a:t>分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714" y="5210"/>
            <a:ext cx="11028571" cy="37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963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99" y="3769139"/>
            <a:ext cx="5250428" cy="1325563"/>
          </a:xfrm>
        </p:spPr>
        <p:txBody>
          <a:bodyPr/>
          <a:lstStyle/>
          <a:p>
            <a:r>
              <a:rPr lang="zh-CN" altLang="en-US" dirty="0" smtClean="0"/>
              <a:t>选将举例（解）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8627" y="4013164"/>
            <a:ext cx="5265172" cy="2702398"/>
          </a:xfrm>
        </p:spPr>
        <p:txBody>
          <a:bodyPr>
            <a:normAutofit/>
          </a:bodyPr>
          <a:lstStyle/>
          <a:p>
            <a:r>
              <a:rPr lang="zh-CN" altLang="en-US" dirty="0"/>
              <a:t>火</a:t>
            </a:r>
            <a:r>
              <a:rPr lang="en-US" altLang="zh-CN" dirty="0" smtClean="0"/>
              <a:t>·</a:t>
            </a:r>
            <a:r>
              <a:rPr lang="zh-CN" altLang="en-US" dirty="0"/>
              <a:t>典韦</a:t>
            </a:r>
            <a:r>
              <a:rPr lang="zh-CN" altLang="en-US" dirty="0" smtClean="0"/>
              <a:t>：</a:t>
            </a:r>
            <a:r>
              <a:rPr lang="en-US" altLang="zh-CN" dirty="0" smtClean="0"/>
              <a:t>5</a:t>
            </a:r>
            <a:r>
              <a:rPr lang="zh-CN" altLang="en-US" dirty="0" smtClean="0"/>
              <a:t>分</a:t>
            </a:r>
            <a:endParaRPr lang="en-US" altLang="zh-CN" dirty="0" smtClean="0"/>
          </a:p>
          <a:p>
            <a:r>
              <a:rPr lang="zh-CN" altLang="en-US" dirty="0" smtClean="0"/>
              <a:t>风</a:t>
            </a:r>
            <a:r>
              <a:rPr lang="en-US" altLang="zh-CN" dirty="0" smtClean="0"/>
              <a:t>·</a:t>
            </a:r>
            <a:r>
              <a:rPr lang="zh-CN" altLang="en-US" dirty="0"/>
              <a:t>夏侯渊</a:t>
            </a:r>
            <a:r>
              <a:rPr lang="zh-CN" altLang="en-US" dirty="0" smtClean="0"/>
              <a:t>：</a:t>
            </a:r>
            <a:r>
              <a:rPr lang="en-US" altLang="zh-CN" dirty="0" smtClean="0"/>
              <a:t>5</a:t>
            </a:r>
            <a:r>
              <a:rPr lang="zh-CN" altLang="en-US" dirty="0" smtClean="0"/>
              <a:t>分</a:t>
            </a:r>
            <a:endParaRPr lang="en-US" altLang="zh-CN" dirty="0" smtClean="0"/>
          </a:p>
          <a:p>
            <a:r>
              <a:rPr lang="zh-CN" altLang="en-US" dirty="0"/>
              <a:t>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孙权：</a:t>
            </a:r>
            <a:r>
              <a:rPr lang="en-US" altLang="zh-CN" dirty="0" smtClean="0"/>
              <a:t>5</a:t>
            </a:r>
            <a:r>
              <a:rPr lang="zh-CN" altLang="en-US" dirty="0" smtClean="0"/>
              <a:t>分</a:t>
            </a:r>
            <a:endParaRPr lang="en-US" altLang="zh-CN" dirty="0" smtClean="0"/>
          </a:p>
          <a:p>
            <a:r>
              <a:rPr lang="zh-CN" altLang="en-US" dirty="0" smtClean="0"/>
              <a:t>风</a:t>
            </a:r>
            <a:r>
              <a:rPr lang="en-US" altLang="zh-CN" dirty="0" smtClean="0"/>
              <a:t>·</a:t>
            </a:r>
            <a:r>
              <a:rPr lang="zh-CN" altLang="en-US" dirty="0"/>
              <a:t>张角</a:t>
            </a:r>
            <a:r>
              <a:rPr lang="zh-CN" altLang="en-US" dirty="0" smtClean="0"/>
              <a:t>：</a:t>
            </a:r>
            <a:r>
              <a:rPr lang="en-US" altLang="zh-CN" dirty="0" smtClean="0"/>
              <a:t>5.72</a:t>
            </a:r>
            <a:r>
              <a:rPr lang="zh-CN" altLang="en-US" dirty="0" smtClean="0"/>
              <a:t>分</a:t>
            </a:r>
            <a:endParaRPr lang="en-US" altLang="zh-CN" dirty="0" smtClean="0"/>
          </a:p>
          <a:p>
            <a:r>
              <a:rPr lang="zh-CN" altLang="en-US" dirty="0"/>
              <a:t>神</a:t>
            </a:r>
            <a:r>
              <a:rPr lang="en-US" altLang="zh-CN" dirty="0" smtClean="0"/>
              <a:t>·</a:t>
            </a:r>
            <a:r>
              <a:rPr lang="zh-CN" altLang="en-US" dirty="0" smtClean="0"/>
              <a:t>赵云：</a:t>
            </a:r>
            <a:r>
              <a:rPr lang="en-US" altLang="zh-CN" dirty="0" smtClean="0"/>
              <a:t>5.2</a:t>
            </a:r>
            <a:r>
              <a:rPr lang="zh-CN" altLang="en-US" dirty="0" smtClean="0"/>
              <a:t>分</a:t>
            </a:r>
            <a:endParaRPr lang="zh-CN" altLang="en-US" dirty="0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838199" y="5094702"/>
            <a:ext cx="4993942" cy="16208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经过计算，各武将的评分为：</a:t>
            </a:r>
            <a:endParaRPr lang="en-US" altLang="zh-CN" dirty="0" smtClean="0"/>
          </a:p>
          <a:p>
            <a:r>
              <a:rPr lang="zh-CN" altLang="en-US" dirty="0" smtClean="0"/>
              <a:t>所以</a:t>
            </a:r>
            <a:r>
              <a:rPr lang="en-US" altLang="zh-CN" dirty="0" smtClean="0"/>
              <a:t>AI</a:t>
            </a:r>
            <a:r>
              <a:rPr lang="zh-CN" altLang="en-US" dirty="0" smtClean="0"/>
              <a:t>最终会选择</a:t>
            </a:r>
            <a:r>
              <a:rPr lang="zh-CN" altLang="en-US" dirty="0"/>
              <a:t>张角</a:t>
            </a:r>
            <a:r>
              <a:rPr lang="zh-CN" altLang="en-US" dirty="0" smtClean="0"/>
              <a:t>做董卓的忠臣。</a:t>
            </a:r>
            <a:endParaRPr lang="en-US" altLang="zh-CN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714" y="5210"/>
            <a:ext cx="11028571" cy="37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644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情况</a:t>
            </a:r>
            <a:r>
              <a:rPr lang="en-US" altLang="zh-CN" dirty="0" smtClean="0"/>
              <a:t>4</a:t>
            </a:r>
            <a:r>
              <a:rPr lang="zh-CN" altLang="en-US" dirty="0" smtClean="0"/>
              <a:t>：双将模式选择副将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加载</a:t>
            </a:r>
            <a:r>
              <a:rPr lang="en-US" altLang="zh-CN" dirty="0" smtClean="0"/>
              <a:t>《</a:t>
            </a:r>
            <a:r>
              <a:rPr lang="zh-CN" altLang="en-US" dirty="0" smtClean="0"/>
              <a:t>双将评分表</a:t>
            </a:r>
            <a:r>
              <a:rPr lang="en-US" altLang="zh-CN" dirty="0" smtClean="0"/>
              <a:t>》</a:t>
            </a:r>
            <a:r>
              <a:rPr lang="zh-CN" altLang="en-US" dirty="0" smtClean="0"/>
              <a:t>（游戏目录</a:t>
            </a:r>
            <a:r>
              <a:rPr lang="en-US" altLang="zh-CN" dirty="0"/>
              <a:t>/</a:t>
            </a:r>
            <a:r>
              <a:rPr lang="en-US" altLang="zh-CN" dirty="0" err="1"/>
              <a:t>etc</a:t>
            </a:r>
            <a:r>
              <a:rPr lang="en-US" altLang="zh-CN" dirty="0"/>
              <a:t>/double-generals.txt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对于每个备选武将，读取已选主将与其进行配对时的评分（默认为</a:t>
            </a:r>
            <a:r>
              <a:rPr lang="en-US" altLang="zh-CN" dirty="0" smtClean="0"/>
              <a:t>0</a:t>
            </a:r>
            <a:r>
              <a:rPr lang="zh-CN" altLang="en-US" dirty="0" smtClean="0"/>
              <a:t>分）</a:t>
            </a:r>
            <a:endParaRPr lang="en-US" altLang="zh-CN" dirty="0" smtClean="0"/>
          </a:p>
          <a:p>
            <a:r>
              <a:rPr lang="zh-CN" altLang="en-US" dirty="0" smtClean="0"/>
              <a:t>若没有评分，再读取其与已选主将进行配对时的评分（默认为</a:t>
            </a:r>
            <a:r>
              <a:rPr lang="en-US" altLang="zh-CN" dirty="0" smtClean="0"/>
              <a:t>50</a:t>
            </a:r>
            <a:r>
              <a:rPr lang="zh-CN" altLang="en-US" dirty="0" smtClean="0"/>
              <a:t>分）</a:t>
            </a:r>
            <a:endParaRPr lang="en-US" altLang="zh-CN" dirty="0" smtClean="0"/>
          </a:p>
          <a:p>
            <a:r>
              <a:rPr lang="zh-CN" altLang="en-US" dirty="0" smtClean="0"/>
              <a:t>将所有备选武将的最终评分进行排序</a:t>
            </a:r>
            <a:endParaRPr lang="en-US" altLang="zh-CN" dirty="0" smtClean="0"/>
          </a:p>
          <a:p>
            <a:r>
              <a:rPr lang="zh-CN" altLang="en-US" dirty="0" smtClean="0"/>
              <a:t>选择评分最高的备选武将做为副将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26311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选将举例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主将：林</a:t>
            </a:r>
            <a:r>
              <a:rPr lang="en-US" altLang="zh-CN" dirty="0" smtClean="0"/>
              <a:t>·</a:t>
            </a:r>
            <a:r>
              <a:rPr lang="zh-CN" altLang="en-US" dirty="0" smtClean="0"/>
              <a:t>鲁肃</a:t>
            </a:r>
            <a:endParaRPr lang="en-US" altLang="zh-CN" dirty="0" smtClean="0"/>
          </a:p>
          <a:p>
            <a:r>
              <a:rPr lang="zh-CN" altLang="en-US" dirty="0" smtClean="0"/>
              <a:t>备选副将：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张辽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甘宁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孙尚香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华佗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刘备</a:t>
            </a:r>
            <a:endParaRPr lang="en-US" altLang="zh-CN" dirty="0" smtClean="0"/>
          </a:p>
          <a:p>
            <a:r>
              <a:rPr lang="zh-CN" altLang="en-US" dirty="0" smtClean="0"/>
              <a:t>应该选谁作为鲁肃的副将呢？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36735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双将评分表（节选）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新</a:t>
            </a:r>
            <a:r>
              <a:rPr lang="zh-CN" altLang="en-US" dirty="0"/>
              <a:t>标准</a:t>
            </a:r>
            <a:r>
              <a:rPr lang="zh-CN" altLang="en-US" dirty="0" smtClean="0"/>
              <a:t>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刘备＋林</a:t>
            </a:r>
            <a:r>
              <a:rPr lang="en-US" altLang="zh-CN" dirty="0" smtClean="0"/>
              <a:t>·</a:t>
            </a:r>
            <a:r>
              <a:rPr lang="zh-CN" altLang="en-US" dirty="0" smtClean="0"/>
              <a:t>鲁肃：</a:t>
            </a:r>
            <a:r>
              <a:rPr lang="en-US" altLang="zh-CN" dirty="0" smtClean="0"/>
              <a:t>75</a:t>
            </a:r>
            <a:r>
              <a:rPr lang="zh-CN" altLang="en-US" dirty="0" smtClean="0"/>
              <a:t>分</a:t>
            </a:r>
            <a:endParaRPr lang="en-US" altLang="zh-CN" dirty="0" smtClean="0"/>
          </a:p>
          <a:p>
            <a:r>
              <a:rPr lang="zh-CN" altLang="en-US" dirty="0"/>
              <a:t>标准</a:t>
            </a:r>
            <a:r>
              <a:rPr lang="zh-CN" altLang="en-US" dirty="0" smtClean="0"/>
              <a:t>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孙尚香＋林</a:t>
            </a:r>
            <a:r>
              <a:rPr lang="en-US" altLang="zh-CN" dirty="0" smtClean="0"/>
              <a:t>·</a:t>
            </a:r>
            <a:r>
              <a:rPr lang="zh-CN" altLang="en-US" dirty="0" smtClean="0"/>
              <a:t>鲁肃：</a:t>
            </a:r>
            <a:r>
              <a:rPr lang="en-US" altLang="zh-CN" dirty="0" smtClean="0"/>
              <a:t>54</a:t>
            </a:r>
            <a:r>
              <a:rPr lang="zh-CN" altLang="en-US" dirty="0" smtClean="0"/>
              <a:t>分</a:t>
            </a:r>
            <a:endParaRPr lang="en-US" altLang="zh-CN" dirty="0" smtClean="0"/>
          </a:p>
          <a:p>
            <a:r>
              <a:rPr lang="zh-CN" altLang="en-US" dirty="0" smtClean="0"/>
              <a:t>林</a:t>
            </a:r>
            <a:r>
              <a:rPr lang="en-US" altLang="zh-CN" dirty="0"/>
              <a:t>·</a:t>
            </a:r>
            <a:r>
              <a:rPr lang="zh-CN" altLang="en-US" dirty="0"/>
              <a:t>鲁肃＋新一将成名</a:t>
            </a:r>
            <a:r>
              <a:rPr lang="en-US" altLang="zh-CN" dirty="0"/>
              <a:t>·</a:t>
            </a:r>
            <a:r>
              <a:rPr lang="zh-CN" altLang="en-US" dirty="0"/>
              <a:t>凌统：</a:t>
            </a:r>
            <a:r>
              <a:rPr lang="en-US" altLang="zh-CN" dirty="0"/>
              <a:t>52</a:t>
            </a:r>
            <a:r>
              <a:rPr lang="zh-CN" altLang="en-US" dirty="0"/>
              <a:t>分</a:t>
            </a:r>
            <a:endParaRPr lang="en-US" altLang="zh-CN" dirty="0"/>
          </a:p>
          <a:p>
            <a:r>
              <a:rPr lang="zh-CN" altLang="en-US" dirty="0" smtClean="0"/>
              <a:t>林</a:t>
            </a:r>
            <a:r>
              <a:rPr lang="en-US" altLang="zh-CN" dirty="0"/>
              <a:t>·</a:t>
            </a:r>
            <a:r>
              <a:rPr lang="zh-CN" altLang="en-US" dirty="0"/>
              <a:t>鲁肃＋</a:t>
            </a:r>
            <a:r>
              <a:rPr lang="en-US" altLang="zh-CN" dirty="0"/>
              <a:t>SP·</a:t>
            </a:r>
            <a:r>
              <a:rPr lang="zh-CN" altLang="en-US" dirty="0"/>
              <a:t>袁术：</a:t>
            </a:r>
            <a:r>
              <a:rPr lang="en-US" altLang="zh-CN" dirty="0"/>
              <a:t>54</a:t>
            </a:r>
            <a:r>
              <a:rPr lang="zh-CN" altLang="en-US" dirty="0"/>
              <a:t>分</a:t>
            </a:r>
            <a:endParaRPr lang="en-US" altLang="zh-CN" dirty="0"/>
          </a:p>
          <a:p>
            <a:r>
              <a:rPr lang="zh-CN" altLang="en-US" dirty="0" smtClean="0"/>
              <a:t>林</a:t>
            </a:r>
            <a:r>
              <a:rPr lang="en-US" altLang="zh-CN" dirty="0"/>
              <a:t>·</a:t>
            </a:r>
            <a:r>
              <a:rPr lang="zh-CN" altLang="en-US" dirty="0"/>
              <a:t>鲁肃</a:t>
            </a:r>
            <a:r>
              <a:rPr lang="zh-CN" altLang="en-US" dirty="0" smtClean="0"/>
              <a:t>＋标准版</a:t>
            </a:r>
            <a:r>
              <a:rPr lang="en-US" altLang="zh-CN" dirty="0" smtClean="0"/>
              <a:t>·</a:t>
            </a:r>
            <a:r>
              <a:rPr lang="zh-CN" altLang="en-US" dirty="0"/>
              <a:t>张辽</a:t>
            </a:r>
            <a:r>
              <a:rPr lang="zh-CN" altLang="en-US" dirty="0" smtClean="0"/>
              <a:t>：</a:t>
            </a:r>
            <a:r>
              <a:rPr lang="en-US" altLang="zh-CN" dirty="0"/>
              <a:t>20</a:t>
            </a:r>
            <a:r>
              <a:rPr lang="zh-CN" altLang="en-US" dirty="0"/>
              <a:t>分</a:t>
            </a:r>
            <a:endParaRPr lang="en-US" altLang="zh-CN" dirty="0"/>
          </a:p>
          <a:p>
            <a:r>
              <a:rPr lang="zh-CN" altLang="en-US" dirty="0" smtClean="0"/>
              <a:t>林</a:t>
            </a:r>
            <a:r>
              <a:rPr lang="en-US" altLang="zh-CN" dirty="0"/>
              <a:t>·</a:t>
            </a:r>
            <a:r>
              <a:rPr lang="zh-CN" altLang="en-US" dirty="0"/>
              <a:t>鲁肃＋标准版</a:t>
            </a:r>
            <a:r>
              <a:rPr lang="en-US" altLang="zh-CN" dirty="0"/>
              <a:t>·</a:t>
            </a:r>
            <a:r>
              <a:rPr lang="zh-CN" altLang="en-US" dirty="0"/>
              <a:t>刘备：</a:t>
            </a:r>
            <a:r>
              <a:rPr lang="en-US" altLang="zh-CN" dirty="0"/>
              <a:t>75</a:t>
            </a:r>
            <a:r>
              <a:rPr lang="zh-CN" altLang="en-US" dirty="0"/>
              <a:t>分</a:t>
            </a:r>
            <a:endParaRPr lang="en-US" altLang="zh-CN" dirty="0"/>
          </a:p>
          <a:p>
            <a:r>
              <a:rPr lang="zh-CN" altLang="en-US" dirty="0" smtClean="0"/>
              <a:t>林</a:t>
            </a:r>
            <a:r>
              <a:rPr lang="en-US" altLang="zh-CN" dirty="0"/>
              <a:t>·</a:t>
            </a:r>
            <a:r>
              <a:rPr lang="zh-CN" altLang="en-US" dirty="0"/>
              <a:t>鲁肃＋一将成名</a:t>
            </a:r>
            <a:r>
              <a:rPr lang="en-US" altLang="zh-CN" dirty="0"/>
              <a:t>·</a:t>
            </a:r>
            <a:r>
              <a:rPr lang="zh-CN" altLang="en-US" dirty="0"/>
              <a:t>凌统：</a:t>
            </a:r>
            <a:r>
              <a:rPr lang="en-US" altLang="zh-CN" dirty="0"/>
              <a:t>53</a:t>
            </a:r>
            <a:r>
              <a:rPr lang="zh-CN" altLang="en-US" dirty="0"/>
              <a:t>分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418" y="2956601"/>
            <a:ext cx="4552381" cy="105714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6180" y="1881982"/>
            <a:ext cx="4447619" cy="22857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0466" y="2414529"/>
            <a:ext cx="4533333" cy="2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792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选将举例（标准版</a:t>
            </a:r>
            <a:r>
              <a:rPr lang="en-US" altLang="zh-CN" dirty="0" smtClean="0"/>
              <a:t>·</a:t>
            </a:r>
            <a:r>
              <a:rPr lang="zh-CN" altLang="en-US" dirty="0"/>
              <a:t>张辽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查表可知：</a:t>
            </a:r>
            <a:endParaRPr lang="en-US" altLang="zh-CN" dirty="0" smtClean="0"/>
          </a:p>
          <a:p>
            <a:r>
              <a:rPr lang="zh-CN" altLang="en-US" dirty="0" smtClean="0"/>
              <a:t>林</a:t>
            </a:r>
            <a:r>
              <a:rPr lang="en-US" altLang="zh-CN" dirty="0" smtClean="0"/>
              <a:t>·</a:t>
            </a:r>
            <a:r>
              <a:rPr lang="zh-CN" altLang="en-US" dirty="0" smtClean="0"/>
              <a:t>鲁肃＋标准版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张辽：评分为</a:t>
            </a:r>
            <a:r>
              <a:rPr lang="en-US" altLang="zh-CN" dirty="0" smtClean="0"/>
              <a:t>20</a:t>
            </a:r>
            <a:r>
              <a:rPr lang="zh-CN" altLang="en-US" dirty="0" smtClean="0"/>
              <a:t>分。</a:t>
            </a:r>
            <a:endParaRPr lang="en-US" altLang="zh-CN" dirty="0" smtClean="0"/>
          </a:p>
          <a:p>
            <a:r>
              <a:rPr lang="zh-CN" altLang="en-US" dirty="0" smtClean="0"/>
              <a:t>这个</a:t>
            </a:r>
            <a:r>
              <a:rPr lang="en-US" altLang="zh-CN" dirty="0" smtClean="0"/>
              <a:t>20</a:t>
            </a:r>
            <a:r>
              <a:rPr lang="zh-CN" altLang="en-US" dirty="0" smtClean="0"/>
              <a:t>分就是张辽的最终评分了。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301302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选将举例（标准版</a:t>
            </a:r>
            <a:r>
              <a:rPr lang="en-US" altLang="zh-CN" dirty="0" smtClean="0"/>
              <a:t>·</a:t>
            </a:r>
            <a:r>
              <a:rPr lang="zh-CN" altLang="en-US" dirty="0"/>
              <a:t>甘宁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查表可知：</a:t>
            </a:r>
            <a:endParaRPr lang="en-US" altLang="zh-CN" dirty="0" smtClean="0"/>
          </a:p>
          <a:p>
            <a:r>
              <a:rPr lang="zh-CN" altLang="en-US" dirty="0" smtClean="0"/>
              <a:t>林</a:t>
            </a:r>
            <a:r>
              <a:rPr lang="en-US" altLang="zh-CN" dirty="0" smtClean="0"/>
              <a:t>·</a:t>
            </a:r>
            <a:r>
              <a:rPr lang="zh-CN" altLang="en-US" dirty="0" smtClean="0"/>
              <a:t>鲁肃＋标准版</a:t>
            </a:r>
            <a:r>
              <a:rPr lang="en-US" altLang="zh-CN" dirty="0" smtClean="0"/>
              <a:t>·</a:t>
            </a:r>
            <a:r>
              <a:rPr lang="zh-CN" altLang="en-US" dirty="0"/>
              <a:t>甘宁</a:t>
            </a:r>
            <a:r>
              <a:rPr lang="zh-CN" altLang="en-US" dirty="0" smtClean="0"/>
              <a:t>：没有评分（取默认值</a:t>
            </a:r>
            <a:r>
              <a:rPr lang="en-US" altLang="zh-CN" dirty="0" smtClean="0"/>
              <a:t>0</a:t>
            </a:r>
            <a:r>
              <a:rPr lang="zh-CN" altLang="en-US" dirty="0" smtClean="0"/>
              <a:t>分）</a:t>
            </a:r>
            <a:endParaRPr lang="en-US" altLang="zh-CN" dirty="0" smtClean="0"/>
          </a:p>
          <a:p>
            <a:r>
              <a:rPr lang="zh-CN" altLang="en-US" dirty="0" smtClean="0"/>
              <a:t>再查：</a:t>
            </a:r>
            <a:endParaRPr lang="en-US" altLang="zh-CN" dirty="0" smtClean="0"/>
          </a:p>
          <a:p>
            <a:r>
              <a:rPr lang="zh-CN" altLang="en-US" dirty="0" smtClean="0"/>
              <a:t>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甘宁＋林</a:t>
            </a:r>
            <a:r>
              <a:rPr lang="en-US" altLang="zh-CN" dirty="0" smtClean="0"/>
              <a:t>·</a:t>
            </a:r>
            <a:r>
              <a:rPr lang="zh-CN" altLang="en-US" dirty="0" smtClean="0"/>
              <a:t>鲁肃：还是没有评分（取默认值</a:t>
            </a:r>
            <a:r>
              <a:rPr lang="en-US" altLang="zh-CN" dirty="0" smtClean="0"/>
              <a:t>50</a:t>
            </a:r>
            <a:r>
              <a:rPr lang="zh-CN" altLang="en-US" dirty="0" smtClean="0"/>
              <a:t>分）</a:t>
            </a:r>
            <a:endParaRPr lang="en-US" altLang="zh-CN" dirty="0" smtClean="0"/>
          </a:p>
          <a:p>
            <a:r>
              <a:rPr lang="zh-CN" altLang="en-US" dirty="0" smtClean="0"/>
              <a:t>所以甘宁的最终评分是</a:t>
            </a:r>
            <a:r>
              <a:rPr lang="en-US" altLang="zh-CN" dirty="0" smtClean="0"/>
              <a:t>50</a:t>
            </a:r>
            <a:r>
              <a:rPr lang="zh-CN" altLang="en-US" dirty="0" smtClean="0"/>
              <a:t>分。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253675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选将举例（标准版</a:t>
            </a:r>
            <a:r>
              <a:rPr lang="en-US" altLang="zh-CN" dirty="0" smtClean="0"/>
              <a:t>·</a:t>
            </a:r>
            <a:r>
              <a:rPr lang="zh-CN" altLang="en-US" dirty="0"/>
              <a:t>孙尚香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查表可知：</a:t>
            </a:r>
            <a:endParaRPr lang="en-US" altLang="zh-CN" dirty="0" smtClean="0"/>
          </a:p>
          <a:p>
            <a:r>
              <a:rPr lang="zh-CN" altLang="en-US" dirty="0" smtClean="0"/>
              <a:t>林</a:t>
            </a:r>
            <a:r>
              <a:rPr lang="en-US" altLang="zh-CN" dirty="0" smtClean="0"/>
              <a:t>·</a:t>
            </a:r>
            <a:r>
              <a:rPr lang="zh-CN" altLang="en-US" dirty="0" smtClean="0"/>
              <a:t>鲁肃＋标准版</a:t>
            </a:r>
            <a:r>
              <a:rPr lang="en-US" altLang="zh-CN" dirty="0" smtClean="0"/>
              <a:t>·</a:t>
            </a:r>
            <a:r>
              <a:rPr lang="zh-CN" altLang="en-US" dirty="0"/>
              <a:t>孙尚香</a:t>
            </a:r>
            <a:r>
              <a:rPr lang="zh-CN" altLang="en-US" dirty="0" smtClean="0"/>
              <a:t>：没有评分（取默认值</a:t>
            </a:r>
            <a:r>
              <a:rPr lang="en-US" altLang="zh-CN" dirty="0" smtClean="0"/>
              <a:t>0</a:t>
            </a:r>
            <a:r>
              <a:rPr lang="zh-CN" altLang="en-US" dirty="0" smtClean="0"/>
              <a:t>分）。</a:t>
            </a:r>
            <a:endParaRPr lang="en-US" altLang="zh-CN" dirty="0" smtClean="0"/>
          </a:p>
          <a:p>
            <a:r>
              <a:rPr lang="zh-CN" altLang="en-US" dirty="0" smtClean="0"/>
              <a:t>再查：</a:t>
            </a:r>
            <a:endParaRPr lang="en-US" altLang="zh-CN" dirty="0" smtClean="0"/>
          </a:p>
          <a:p>
            <a:r>
              <a:rPr lang="zh-CN" altLang="en-US" dirty="0" smtClean="0"/>
              <a:t>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孙尚香＋林</a:t>
            </a:r>
            <a:r>
              <a:rPr lang="en-US" altLang="zh-CN" dirty="0" smtClean="0"/>
              <a:t>·</a:t>
            </a:r>
            <a:r>
              <a:rPr lang="zh-CN" altLang="en-US" dirty="0" smtClean="0"/>
              <a:t>鲁肃：评分为</a:t>
            </a:r>
            <a:r>
              <a:rPr lang="en-US" altLang="zh-CN" dirty="0" smtClean="0"/>
              <a:t>54</a:t>
            </a:r>
            <a:r>
              <a:rPr lang="zh-CN" altLang="en-US" dirty="0" smtClean="0"/>
              <a:t>分。</a:t>
            </a:r>
            <a:endParaRPr lang="en-US" altLang="zh-CN" dirty="0" smtClean="0"/>
          </a:p>
          <a:p>
            <a:r>
              <a:rPr lang="zh-CN" altLang="en-US" dirty="0" smtClean="0"/>
              <a:t>于是孙尚香的最终评分被修改为</a:t>
            </a:r>
            <a:r>
              <a:rPr lang="en-US" altLang="zh-CN" dirty="0" smtClean="0"/>
              <a:t>54</a:t>
            </a:r>
            <a:r>
              <a:rPr lang="zh-CN" altLang="en-US" dirty="0" smtClean="0"/>
              <a:t>分。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048787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选将举例（新标准版</a:t>
            </a:r>
            <a:r>
              <a:rPr lang="en-US" altLang="zh-CN" dirty="0" smtClean="0"/>
              <a:t>·</a:t>
            </a:r>
            <a:r>
              <a:rPr lang="zh-CN" altLang="en-US" dirty="0"/>
              <a:t>华佗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查表可知：</a:t>
            </a:r>
            <a:endParaRPr lang="en-US" altLang="zh-CN" dirty="0" smtClean="0"/>
          </a:p>
          <a:p>
            <a:r>
              <a:rPr lang="zh-CN" altLang="en-US" dirty="0" smtClean="0"/>
              <a:t>林</a:t>
            </a:r>
            <a:r>
              <a:rPr lang="en-US" altLang="zh-CN" dirty="0" smtClean="0"/>
              <a:t>·</a:t>
            </a:r>
            <a:r>
              <a:rPr lang="zh-CN" altLang="en-US" dirty="0" smtClean="0"/>
              <a:t>鲁肃＋新标准版</a:t>
            </a:r>
            <a:r>
              <a:rPr lang="en-US" altLang="zh-CN" dirty="0" smtClean="0"/>
              <a:t>·</a:t>
            </a:r>
            <a:r>
              <a:rPr lang="zh-CN" altLang="en-US" dirty="0"/>
              <a:t>华佗</a:t>
            </a:r>
            <a:r>
              <a:rPr lang="zh-CN" altLang="en-US" dirty="0" smtClean="0"/>
              <a:t>：没有评分（取默认值</a:t>
            </a:r>
            <a:r>
              <a:rPr lang="en-US" altLang="zh-CN" dirty="0" smtClean="0"/>
              <a:t>0</a:t>
            </a:r>
            <a:r>
              <a:rPr lang="zh-CN" altLang="en-US" dirty="0" smtClean="0"/>
              <a:t>分）。</a:t>
            </a:r>
            <a:endParaRPr lang="en-US" altLang="zh-CN" dirty="0" smtClean="0"/>
          </a:p>
          <a:p>
            <a:r>
              <a:rPr lang="zh-CN" altLang="en-US" dirty="0" smtClean="0"/>
              <a:t>再查：</a:t>
            </a:r>
            <a:endParaRPr lang="en-US" altLang="zh-CN" dirty="0" smtClean="0"/>
          </a:p>
          <a:p>
            <a:r>
              <a:rPr lang="zh-CN" altLang="en-US" dirty="0" smtClean="0"/>
              <a:t>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华佗＋林</a:t>
            </a:r>
            <a:r>
              <a:rPr lang="en-US" altLang="zh-CN" dirty="0" smtClean="0"/>
              <a:t>·</a:t>
            </a:r>
            <a:r>
              <a:rPr lang="zh-CN" altLang="en-US" dirty="0" smtClean="0"/>
              <a:t>鲁肃：还是没有评分（取默认值</a:t>
            </a:r>
            <a:r>
              <a:rPr lang="en-US" altLang="zh-CN" dirty="0" smtClean="0"/>
              <a:t>50</a:t>
            </a:r>
            <a:r>
              <a:rPr lang="zh-CN" altLang="en-US" dirty="0" smtClean="0"/>
              <a:t>分）。</a:t>
            </a:r>
            <a:endParaRPr lang="en-US" altLang="zh-CN" dirty="0" smtClean="0"/>
          </a:p>
          <a:p>
            <a:r>
              <a:rPr lang="zh-CN" altLang="en-US" dirty="0" smtClean="0"/>
              <a:t>于是华佗的最终评分为</a:t>
            </a:r>
            <a:r>
              <a:rPr lang="en-US" altLang="zh-CN" dirty="0" smtClean="0"/>
              <a:t>50</a:t>
            </a:r>
            <a:r>
              <a:rPr lang="zh-CN" altLang="en-US" dirty="0" smtClean="0"/>
              <a:t>分。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522223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选将举例（</a:t>
            </a:r>
            <a:r>
              <a:rPr lang="zh-CN" altLang="en-US" dirty="0"/>
              <a:t>标准版</a:t>
            </a:r>
            <a:r>
              <a:rPr lang="en-US" altLang="zh-CN" dirty="0" smtClean="0"/>
              <a:t>·</a:t>
            </a:r>
            <a:r>
              <a:rPr lang="zh-CN" altLang="en-US" dirty="0"/>
              <a:t>刘备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查表可知：</a:t>
            </a:r>
            <a:endParaRPr lang="en-US" altLang="zh-CN" dirty="0" smtClean="0"/>
          </a:p>
          <a:p>
            <a:r>
              <a:rPr lang="zh-CN" altLang="en-US" dirty="0" smtClean="0"/>
              <a:t>林</a:t>
            </a:r>
            <a:r>
              <a:rPr lang="en-US" altLang="zh-CN" dirty="0" smtClean="0"/>
              <a:t>·</a:t>
            </a:r>
            <a:r>
              <a:rPr lang="zh-CN" altLang="en-US" dirty="0" smtClean="0"/>
              <a:t>鲁肃＋</a:t>
            </a:r>
            <a:r>
              <a:rPr lang="zh-CN" altLang="en-US" dirty="0"/>
              <a:t>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刘备：评分为</a:t>
            </a:r>
            <a:r>
              <a:rPr lang="en-US" altLang="zh-CN" dirty="0" smtClean="0"/>
              <a:t>75</a:t>
            </a:r>
            <a:r>
              <a:rPr lang="zh-CN" altLang="en-US" dirty="0" smtClean="0"/>
              <a:t>分。</a:t>
            </a:r>
            <a:endParaRPr lang="en-US" altLang="zh-CN" dirty="0" smtClean="0"/>
          </a:p>
          <a:p>
            <a:r>
              <a:rPr lang="zh-CN" altLang="en-US" dirty="0" smtClean="0"/>
              <a:t>这样</a:t>
            </a:r>
            <a:r>
              <a:rPr lang="zh-CN" altLang="en-US" dirty="0"/>
              <a:t>刘备</a:t>
            </a:r>
            <a:r>
              <a:rPr lang="zh-CN" altLang="en-US" dirty="0" smtClean="0"/>
              <a:t>的最终评分即为</a:t>
            </a:r>
            <a:r>
              <a:rPr lang="en-US" altLang="zh-CN" dirty="0" smtClean="0"/>
              <a:t>75</a:t>
            </a:r>
            <a:r>
              <a:rPr lang="zh-CN" altLang="en-US" dirty="0" smtClean="0"/>
              <a:t>分。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285826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什么是</a:t>
            </a:r>
            <a:r>
              <a:rPr lang="en-US" altLang="zh-CN" dirty="0" smtClean="0"/>
              <a:t>AI</a:t>
            </a:r>
            <a:r>
              <a:rPr lang="zh-CN" altLang="en-US" dirty="0" smtClean="0"/>
              <a:t>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人工智能（</a:t>
            </a:r>
            <a:r>
              <a:rPr lang="en-US" altLang="zh-CN" dirty="0"/>
              <a:t>Artificial Intelligence</a:t>
            </a:r>
            <a:r>
              <a:rPr lang="zh-CN" altLang="en-US" dirty="0" smtClean="0"/>
              <a:t>），简称</a:t>
            </a:r>
            <a:r>
              <a:rPr lang="en-US" altLang="zh-CN" dirty="0" smtClean="0"/>
              <a:t>AI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/>
              <a:t>它是计算机科学的一个分支学科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它</a:t>
            </a:r>
            <a:r>
              <a:rPr lang="zh-CN" altLang="en-US" dirty="0"/>
              <a:t>是研究、开发用于模拟、延伸和扩展人的智能的理论、方法、技术及应用系统的一门新的</a:t>
            </a:r>
            <a:r>
              <a:rPr lang="zh-CN" altLang="en-US" dirty="0" smtClean="0"/>
              <a:t>技术科学。</a:t>
            </a:r>
            <a:endParaRPr lang="zh-CN" altLang="en-US" dirty="0"/>
          </a:p>
          <a:p>
            <a:r>
              <a:rPr lang="zh-CN" altLang="en-US" dirty="0"/>
              <a:t>它企图了解智能的实质，并生产出一种新的能以人类智能相似的方式做出反应的</a:t>
            </a:r>
            <a:r>
              <a:rPr lang="zh-CN" altLang="en-US" dirty="0" smtClean="0"/>
              <a:t>智能机器。</a:t>
            </a:r>
            <a:endParaRPr lang="en-US" altLang="zh-CN" dirty="0"/>
          </a:p>
          <a:p>
            <a:r>
              <a:rPr lang="zh-CN" altLang="en-US" dirty="0" smtClean="0"/>
              <a:t>就</a:t>
            </a:r>
            <a:r>
              <a:rPr lang="zh-CN" altLang="en-US" dirty="0"/>
              <a:t>其本质而言</a:t>
            </a:r>
            <a:r>
              <a:rPr lang="zh-CN" altLang="en-US" dirty="0" smtClean="0"/>
              <a:t>，它是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对人</a:t>
            </a:r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的意识、思维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的信息过程的模拟</a:t>
            </a:r>
            <a:r>
              <a:rPr lang="zh-CN" altLang="en-US" dirty="0" smtClean="0"/>
              <a:t>。</a:t>
            </a: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599" y="365125"/>
            <a:ext cx="4317401" cy="2176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选将举例（解）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0376" y="1825625"/>
            <a:ext cx="11741624" cy="4889074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所有备选武将的评分为：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标准</a:t>
            </a:r>
            <a:r>
              <a:rPr lang="zh-CN" altLang="en-US" dirty="0"/>
              <a:t>版</a:t>
            </a:r>
            <a:r>
              <a:rPr lang="en-US" altLang="zh-CN" dirty="0"/>
              <a:t>·</a:t>
            </a:r>
            <a:r>
              <a:rPr lang="zh-CN" altLang="en-US" dirty="0"/>
              <a:t>张</a:t>
            </a:r>
            <a:r>
              <a:rPr lang="zh-CN" altLang="en-US" dirty="0" smtClean="0"/>
              <a:t>辽：</a:t>
            </a:r>
            <a:r>
              <a:rPr lang="en-US" altLang="zh-CN" dirty="0" smtClean="0"/>
              <a:t>20</a:t>
            </a:r>
            <a:r>
              <a:rPr lang="zh-CN" altLang="en-US" dirty="0" smtClean="0"/>
              <a:t>分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标准</a:t>
            </a:r>
            <a:r>
              <a:rPr lang="zh-CN" altLang="en-US" dirty="0"/>
              <a:t>版</a:t>
            </a:r>
            <a:r>
              <a:rPr lang="en-US" altLang="zh-CN" dirty="0"/>
              <a:t>·</a:t>
            </a:r>
            <a:r>
              <a:rPr lang="zh-CN" altLang="en-US" dirty="0" smtClean="0"/>
              <a:t>甘宁：</a:t>
            </a:r>
            <a:r>
              <a:rPr lang="en-US" altLang="zh-CN" dirty="0" smtClean="0"/>
              <a:t>50</a:t>
            </a:r>
            <a:r>
              <a:rPr lang="zh-CN" altLang="en-US" dirty="0" smtClean="0"/>
              <a:t>分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标准</a:t>
            </a:r>
            <a:r>
              <a:rPr lang="zh-CN" altLang="en-US" dirty="0"/>
              <a:t>版</a:t>
            </a:r>
            <a:r>
              <a:rPr lang="en-US" altLang="zh-CN" dirty="0"/>
              <a:t>·</a:t>
            </a:r>
            <a:r>
              <a:rPr lang="zh-CN" altLang="en-US" dirty="0"/>
              <a:t>孙</a:t>
            </a:r>
            <a:r>
              <a:rPr lang="zh-CN" altLang="en-US" dirty="0" smtClean="0"/>
              <a:t>尚香：</a:t>
            </a:r>
            <a:r>
              <a:rPr lang="en-US" altLang="zh-CN" dirty="0" smtClean="0"/>
              <a:t>54</a:t>
            </a:r>
            <a:r>
              <a:rPr lang="zh-CN" altLang="en-US" dirty="0" smtClean="0"/>
              <a:t>分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新</a:t>
            </a:r>
            <a:r>
              <a:rPr lang="zh-CN" altLang="en-US" dirty="0"/>
              <a:t>标准版</a:t>
            </a:r>
            <a:r>
              <a:rPr lang="en-US" altLang="zh-CN" dirty="0"/>
              <a:t>·</a:t>
            </a:r>
            <a:r>
              <a:rPr lang="zh-CN" altLang="en-US" dirty="0" smtClean="0"/>
              <a:t>华佗：</a:t>
            </a:r>
            <a:r>
              <a:rPr lang="en-US" altLang="zh-CN" dirty="0" smtClean="0"/>
              <a:t>50</a:t>
            </a:r>
            <a:r>
              <a:rPr lang="zh-CN" altLang="en-US" dirty="0" smtClean="0"/>
              <a:t>分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/>
              <a:t>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刘备：</a:t>
            </a:r>
            <a:r>
              <a:rPr lang="en-US" altLang="zh-CN" dirty="0" smtClean="0"/>
              <a:t>75</a:t>
            </a:r>
            <a:r>
              <a:rPr lang="zh-CN" altLang="en-US" dirty="0" smtClean="0"/>
              <a:t>分</a:t>
            </a:r>
            <a:endParaRPr lang="en-US" altLang="zh-CN" dirty="0"/>
          </a:p>
          <a:p>
            <a:r>
              <a:rPr lang="zh-CN" altLang="en-US" dirty="0" smtClean="0"/>
              <a:t>获得最高分的是刘备，评分为</a:t>
            </a:r>
            <a:r>
              <a:rPr lang="en-US" altLang="zh-CN" dirty="0" smtClean="0"/>
              <a:t>75</a:t>
            </a:r>
            <a:r>
              <a:rPr lang="zh-CN" altLang="en-US" dirty="0" smtClean="0"/>
              <a:t>分</a:t>
            </a:r>
            <a:endParaRPr lang="en-US" altLang="zh-CN" dirty="0" smtClean="0"/>
          </a:p>
          <a:p>
            <a:r>
              <a:rPr lang="zh-CN" altLang="en-US" dirty="0" smtClean="0"/>
              <a:t>所以</a:t>
            </a:r>
            <a:r>
              <a:rPr lang="en-US" altLang="zh-CN" dirty="0" smtClean="0"/>
              <a:t>AI</a:t>
            </a:r>
            <a:r>
              <a:rPr lang="zh-CN" altLang="en-US" dirty="0" smtClean="0"/>
              <a:t>最后将选择 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刘备 作为林</a:t>
            </a:r>
            <a:r>
              <a:rPr lang="en-US" altLang="zh-CN" dirty="0" smtClean="0"/>
              <a:t>·</a:t>
            </a:r>
            <a:r>
              <a:rPr lang="zh-CN" altLang="en-US" dirty="0" smtClean="0"/>
              <a:t>鲁肃的副将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112460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托管</a:t>
            </a:r>
            <a:r>
              <a:rPr lang="en-US" altLang="zh-CN" dirty="0" smtClean="0"/>
              <a:t>AI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>
            <a:noAutofit/>
          </a:bodyPr>
          <a:lstStyle/>
          <a:p>
            <a:r>
              <a:rPr lang="zh-CN" altLang="en-US" dirty="0" smtClean="0"/>
              <a:t>如果你点击了“托管”，那么接下来帮你游戏的，就是托管</a:t>
            </a:r>
            <a:r>
              <a:rPr lang="en-US" altLang="zh-CN" dirty="0" smtClean="0"/>
              <a:t>AI</a:t>
            </a:r>
          </a:p>
          <a:p>
            <a:r>
              <a:rPr lang="zh-CN" altLang="en-US" dirty="0" smtClean="0"/>
              <a:t>托管</a:t>
            </a:r>
            <a:r>
              <a:rPr lang="en-US" altLang="zh-CN" dirty="0" smtClean="0"/>
              <a:t>AI</a:t>
            </a:r>
            <a:r>
              <a:rPr lang="zh-CN" altLang="en-US" dirty="0" smtClean="0"/>
              <a:t>为游戏中那些需要作决定的场合制定了最简单的策略</a:t>
            </a:r>
            <a:endParaRPr lang="en-US" altLang="zh-CN" dirty="0" smtClean="0"/>
          </a:p>
          <a:p>
            <a:r>
              <a:rPr lang="zh-CN" altLang="en-US" dirty="0" smtClean="0"/>
              <a:t>以使游戏能够继续正常进行</a:t>
            </a:r>
            <a:endParaRPr lang="en-US" altLang="zh-CN" dirty="0" smtClean="0"/>
          </a:p>
          <a:p>
            <a:r>
              <a:rPr lang="zh-CN" altLang="en-US" dirty="0" smtClean="0"/>
              <a:t>比如开五谷丰登时让玩家从中随机选牌等</a:t>
            </a:r>
            <a:endParaRPr lang="en-US" altLang="zh-CN" dirty="0" smtClean="0"/>
          </a:p>
          <a:p>
            <a:r>
              <a:rPr lang="zh-CN" altLang="en-US" dirty="0" smtClean="0"/>
              <a:t>然而这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并不是重点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 smtClean="0"/>
              <a:t>讲托管</a:t>
            </a:r>
            <a:r>
              <a:rPr lang="en-US" altLang="zh-CN" dirty="0" smtClean="0"/>
              <a:t>AI</a:t>
            </a:r>
            <a:r>
              <a:rPr lang="zh-CN" altLang="en-US" dirty="0" smtClean="0"/>
              <a:t>主要是为了引出后文的高级</a:t>
            </a:r>
            <a:r>
              <a:rPr lang="en-US" altLang="zh-CN" dirty="0" smtClean="0"/>
              <a:t>AI</a:t>
            </a:r>
          </a:p>
          <a:p>
            <a:r>
              <a:rPr lang="zh-CN" altLang="en-US" dirty="0" smtClean="0"/>
              <a:t>没错，托管</a:t>
            </a:r>
            <a:r>
              <a:rPr lang="en-US" altLang="zh-CN" dirty="0" smtClean="0"/>
              <a:t>AI</a:t>
            </a:r>
            <a:r>
              <a:rPr lang="zh-CN" altLang="en-US" dirty="0" smtClean="0"/>
              <a:t>其实只是一个代码中的概念</a:t>
            </a:r>
            <a:endParaRPr lang="en-US" altLang="zh-CN" dirty="0" smtClean="0"/>
          </a:p>
          <a:p>
            <a:r>
              <a:rPr lang="zh-CN" altLang="en-US" dirty="0"/>
              <a:t>其工作</a:t>
            </a:r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现在已经完全被高级</a:t>
            </a:r>
            <a:r>
              <a:rPr lang="en-US" altLang="zh-CN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AI</a:t>
            </a:r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替代</a:t>
            </a:r>
            <a:endParaRPr lang="en-US" altLang="zh-CN" b="1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 smtClean="0"/>
              <a:t>在实现上，高级</a:t>
            </a:r>
            <a:r>
              <a:rPr lang="en-US" altLang="zh-CN" dirty="0" smtClean="0"/>
              <a:t>AI</a:t>
            </a:r>
            <a:r>
              <a:rPr lang="zh-CN" altLang="en-US" dirty="0" smtClean="0"/>
              <a:t>继承自托管</a:t>
            </a:r>
            <a:r>
              <a:rPr lang="en-US" altLang="zh-CN" dirty="0" smtClean="0"/>
              <a:t>AI</a:t>
            </a:r>
            <a:r>
              <a:rPr lang="zh-CN" altLang="en-US" dirty="0" smtClean="0"/>
              <a:t>，是托管</a:t>
            </a:r>
            <a:r>
              <a:rPr lang="en-US" altLang="zh-CN" dirty="0" smtClean="0"/>
              <a:t>AI</a:t>
            </a:r>
            <a:r>
              <a:rPr lang="zh-CN" altLang="en-US" dirty="0" smtClean="0"/>
              <a:t>的子类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562110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高级</a:t>
            </a:r>
            <a:r>
              <a:rPr lang="en-US" altLang="zh-CN" dirty="0" smtClean="0"/>
              <a:t>AI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于是重点来了</a:t>
            </a:r>
            <a:r>
              <a:rPr lang="en-US" altLang="zh-CN" dirty="0" smtClean="0"/>
              <a:t>……</a:t>
            </a:r>
          </a:p>
          <a:p>
            <a:r>
              <a:rPr lang="zh-CN" altLang="en-US" dirty="0" smtClean="0"/>
              <a:t>对于电脑玩家，要想跟上人的节奏，它们就必须依靠高级</a:t>
            </a:r>
            <a:r>
              <a:rPr lang="en-US" altLang="zh-CN" dirty="0" smtClean="0"/>
              <a:t>AI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怎样出牌？</a:t>
            </a:r>
            <a:endParaRPr lang="en-US" altLang="zh-CN" dirty="0" smtClean="0"/>
          </a:p>
          <a:p>
            <a:r>
              <a:rPr lang="zh-CN" altLang="en-US" dirty="0" smtClean="0"/>
              <a:t>怎样响应？</a:t>
            </a:r>
            <a:endParaRPr lang="en-US" altLang="zh-CN" dirty="0" smtClean="0"/>
          </a:p>
          <a:p>
            <a:r>
              <a:rPr lang="zh-CN" altLang="en-US" dirty="0" smtClean="0"/>
              <a:t>怎样留牌？</a:t>
            </a:r>
            <a:endParaRPr lang="en-US" altLang="zh-CN" dirty="0" smtClean="0"/>
          </a:p>
          <a:p>
            <a:r>
              <a:rPr lang="zh-CN" altLang="en-US" dirty="0" smtClean="0"/>
              <a:t>怎样判断其他</a:t>
            </a:r>
            <a:r>
              <a:rPr lang="zh-CN" altLang="en-US" dirty="0"/>
              <a:t>角色</a:t>
            </a:r>
            <a:r>
              <a:rPr lang="zh-CN" altLang="en-US" dirty="0" smtClean="0"/>
              <a:t>身份？</a:t>
            </a:r>
            <a:endParaRPr lang="en-US" altLang="zh-CN" dirty="0" smtClean="0"/>
          </a:p>
          <a:p>
            <a:r>
              <a:rPr lang="zh-CN" altLang="en-US" dirty="0" smtClean="0"/>
              <a:t>怎样分析局势？</a:t>
            </a:r>
            <a:endParaRPr lang="en-US" altLang="zh-CN" dirty="0" smtClean="0"/>
          </a:p>
          <a:p>
            <a:r>
              <a:rPr lang="zh-CN" altLang="en-US" dirty="0" smtClean="0"/>
              <a:t>怎样卖萌</a:t>
            </a:r>
            <a:r>
              <a:rPr lang="en-US" altLang="zh-CN" dirty="0" smtClean="0"/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2581145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场景</a:t>
            </a:r>
            <a:r>
              <a:rPr lang="en-US" altLang="zh-CN" dirty="0" smtClean="0"/>
              <a:t>1</a:t>
            </a:r>
            <a:r>
              <a:rPr lang="zh-CN" altLang="en-US" dirty="0" smtClean="0"/>
              <a:t>：出牌阶段主动使用牌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确定</a:t>
            </a:r>
            <a:r>
              <a:rPr lang="zh-CN" altLang="en-US" dirty="0" smtClean="0"/>
              <a:t>所有可能将使用的卡牌（包括：真</a:t>
            </a:r>
            <a:r>
              <a:rPr lang="en-US" altLang="zh-CN" dirty="0" smtClean="0"/>
              <a:t>·</a:t>
            </a:r>
            <a:r>
              <a:rPr lang="zh-CN" altLang="en-US" dirty="0" smtClean="0"/>
              <a:t>卡牌、视为</a:t>
            </a:r>
            <a:r>
              <a:rPr lang="en-US" altLang="zh-CN" dirty="0" smtClean="0"/>
              <a:t>·</a:t>
            </a:r>
            <a:r>
              <a:rPr lang="zh-CN" altLang="en-US" dirty="0" smtClean="0"/>
              <a:t>卡牌）</a:t>
            </a:r>
            <a:endParaRPr lang="en-US" altLang="zh-CN" dirty="0" smtClean="0"/>
          </a:p>
          <a:p>
            <a:r>
              <a:rPr lang="zh-CN" altLang="en-US" dirty="0" smtClean="0"/>
              <a:t>尝试使用卡牌，以此选出所有可以使用的卡牌</a:t>
            </a:r>
            <a:endParaRPr lang="en-US" altLang="zh-CN" dirty="0" smtClean="0"/>
          </a:p>
          <a:p>
            <a:r>
              <a:rPr lang="zh-CN" altLang="en-US" dirty="0" smtClean="0"/>
              <a:t>分别计算各选出卡牌的使用优先级</a:t>
            </a:r>
            <a:endParaRPr lang="en-US" altLang="zh-CN" dirty="0"/>
          </a:p>
          <a:p>
            <a:r>
              <a:rPr lang="zh-CN" altLang="en-US" dirty="0" smtClean="0"/>
              <a:t>排序，确定优先级最高的卡牌，此即将要使用的卡牌</a:t>
            </a:r>
            <a:endParaRPr lang="en-US" altLang="zh-CN" dirty="0" smtClean="0"/>
          </a:p>
          <a:p>
            <a:r>
              <a:rPr lang="zh-CN" altLang="en-US" dirty="0" smtClean="0"/>
              <a:t>确定卡牌使用方式（包括：用哪些牌？对谁使用？）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其实和人类玩家思考的过程是类似的</a:t>
            </a:r>
            <a:r>
              <a:rPr lang="en-US" altLang="zh-CN" dirty="0" smtClean="0"/>
              <a:t>……</a:t>
            </a:r>
          </a:p>
          <a:p>
            <a:r>
              <a:rPr lang="zh-CN" altLang="en-US" dirty="0" smtClean="0"/>
              <a:t>下面给出一个例子具体解释一下。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628221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95459"/>
          </a:xfrm>
        </p:spPr>
        <p:txBody>
          <a:bodyPr/>
          <a:lstStyle/>
          <a:p>
            <a:r>
              <a:rPr lang="zh-CN" altLang="en-US" dirty="0" smtClean="0"/>
              <a:t>出牌举例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695459"/>
            <a:ext cx="12192000" cy="6162541"/>
          </a:xfrm>
        </p:spPr>
        <p:txBody>
          <a:bodyPr/>
          <a:lstStyle/>
          <a:p>
            <a:r>
              <a:rPr lang="zh-CN" altLang="en-US" dirty="0" smtClean="0"/>
              <a:t>庞统忠臣，第一轮出牌阶段准备出牌，目前场上局势如下：</a:t>
            </a:r>
            <a:endParaRPr lang="en-US" altLang="zh-CN" dirty="0" smtClean="0"/>
          </a:p>
          <a:p>
            <a:r>
              <a:rPr lang="en-US" altLang="zh-CN" dirty="0" smtClean="0"/>
              <a:t>1</a:t>
            </a:r>
            <a:r>
              <a:rPr lang="zh-CN" altLang="en-US" dirty="0" smtClean="0"/>
              <a:t>号位：火</a:t>
            </a:r>
            <a:r>
              <a:rPr lang="en-US" altLang="zh-CN" dirty="0" smtClean="0"/>
              <a:t>·</a:t>
            </a:r>
            <a:r>
              <a:rPr lang="zh-CN" altLang="en-US" dirty="0" smtClean="0"/>
              <a:t>袁绍（主公，</a:t>
            </a:r>
            <a:r>
              <a:rPr lang="en-US" altLang="zh-CN" dirty="0" smtClean="0"/>
              <a:t>2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0</a:t>
            </a:r>
            <a:r>
              <a:rPr lang="zh-CN" altLang="en-US" dirty="0" smtClean="0"/>
              <a:t>牌）</a:t>
            </a:r>
            <a:endParaRPr lang="en-US" altLang="zh-CN" dirty="0" smtClean="0"/>
          </a:p>
          <a:p>
            <a:r>
              <a:rPr lang="en-US" altLang="zh-CN" dirty="0" smtClean="0"/>
              <a:t>2</a:t>
            </a:r>
            <a:r>
              <a:rPr lang="zh-CN" altLang="en-US" dirty="0" smtClean="0"/>
              <a:t>号位：林</a:t>
            </a:r>
            <a:r>
              <a:rPr lang="en-US" altLang="zh-CN" dirty="0" smtClean="0"/>
              <a:t>·</a:t>
            </a:r>
            <a:r>
              <a:rPr lang="zh-CN" altLang="en-US" dirty="0" smtClean="0"/>
              <a:t>董卓（</a:t>
            </a:r>
            <a:r>
              <a:rPr lang="en-US" altLang="zh-CN" dirty="0" smtClean="0"/>
              <a:t>6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4</a:t>
            </a:r>
            <a:r>
              <a:rPr lang="zh-CN" altLang="en-US" dirty="0" smtClean="0"/>
              <a:t>牌）</a:t>
            </a:r>
            <a:endParaRPr lang="en-US" altLang="zh-CN" dirty="0" smtClean="0"/>
          </a:p>
          <a:p>
            <a:r>
              <a:rPr lang="en-US" altLang="zh-CN" dirty="0" smtClean="0"/>
              <a:t>3</a:t>
            </a:r>
            <a:r>
              <a:rPr lang="zh-CN" altLang="en-US" dirty="0" smtClean="0"/>
              <a:t>号位：林</a:t>
            </a:r>
            <a:r>
              <a:rPr lang="en-US" altLang="zh-CN" dirty="0" smtClean="0"/>
              <a:t>·</a:t>
            </a:r>
            <a:r>
              <a:rPr lang="zh-CN" altLang="en-US" dirty="0" smtClean="0"/>
              <a:t>祝融（反贼，</a:t>
            </a:r>
            <a:r>
              <a:rPr lang="en-US" altLang="zh-CN" dirty="0" smtClean="0"/>
              <a:t>2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1</a:t>
            </a:r>
            <a:r>
              <a:rPr lang="zh-CN" altLang="en-US" dirty="0" smtClean="0"/>
              <a:t>牌，八卦阵，大宛）</a:t>
            </a:r>
            <a:endParaRPr lang="en-US" altLang="zh-CN" dirty="0" smtClean="0"/>
          </a:p>
          <a:p>
            <a:r>
              <a:rPr lang="en-US" altLang="zh-CN" dirty="0" smtClean="0"/>
              <a:t>4</a:t>
            </a:r>
            <a:r>
              <a:rPr lang="zh-CN" altLang="en-US" dirty="0" smtClean="0"/>
              <a:t>号位：风</a:t>
            </a:r>
            <a:r>
              <a:rPr lang="en-US" altLang="zh-CN" dirty="0" smtClean="0"/>
              <a:t>·</a:t>
            </a:r>
            <a:r>
              <a:rPr lang="zh-CN" altLang="en-US" dirty="0" smtClean="0"/>
              <a:t>夏侯渊（反贼，</a:t>
            </a:r>
            <a:r>
              <a:rPr lang="en-US" altLang="zh-CN" dirty="0" smtClean="0"/>
              <a:t>2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1</a:t>
            </a:r>
            <a:r>
              <a:rPr lang="zh-CN" altLang="en-US" dirty="0" smtClean="0"/>
              <a:t>牌，贯石斧）</a:t>
            </a:r>
            <a:endParaRPr lang="en-US" altLang="zh-CN" dirty="0" smtClean="0"/>
          </a:p>
          <a:p>
            <a:r>
              <a:rPr lang="en-US" altLang="zh-CN" dirty="0" smtClean="0"/>
              <a:t>5</a:t>
            </a:r>
            <a:r>
              <a:rPr lang="zh-CN" altLang="en-US" dirty="0" smtClean="0"/>
              <a:t>号位：火</a:t>
            </a:r>
            <a:r>
              <a:rPr lang="en-US" altLang="zh-CN" dirty="0" smtClean="0"/>
              <a:t>·</a:t>
            </a:r>
            <a:r>
              <a:rPr lang="zh-CN" altLang="en-US" dirty="0" smtClean="0"/>
              <a:t>庞统（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5</a:t>
            </a:r>
            <a:r>
              <a:rPr lang="zh-CN" altLang="en-US" dirty="0" smtClean="0"/>
              <a:t>牌，未涅槃）</a:t>
            </a:r>
            <a:r>
              <a:rPr lang="en-US" altLang="zh-CN" dirty="0" smtClean="0"/>
              <a:t>【</a:t>
            </a:r>
            <a:r>
              <a:rPr lang="zh-CN" altLang="en-US" dirty="0" smtClean="0"/>
              <a:t>主视角角色，忠臣</a:t>
            </a:r>
            <a:r>
              <a:rPr lang="en-US" altLang="zh-CN" dirty="0" smtClean="0"/>
              <a:t>】</a:t>
            </a:r>
          </a:p>
          <a:p>
            <a:r>
              <a:rPr lang="en-US" altLang="zh-CN" dirty="0" smtClean="0"/>
              <a:t>6</a:t>
            </a:r>
            <a:r>
              <a:rPr lang="zh-CN" altLang="en-US" dirty="0" smtClean="0"/>
              <a:t>号位：风</a:t>
            </a:r>
            <a:r>
              <a:rPr lang="en-US" altLang="zh-CN" dirty="0" smtClean="0"/>
              <a:t>·</a:t>
            </a:r>
            <a:r>
              <a:rPr lang="zh-CN" altLang="en-US" dirty="0" smtClean="0"/>
              <a:t>黄忠（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2</a:t>
            </a:r>
            <a:r>
              <a:rPr lang="zh-CN" altLang="en-US" dirty="0" smtClean="0"/>
              <a:t>牌）</a:t>
            </a:r>
            <a:endParaRPr lang="en-US" altLang="zh-CN" dirty="0" smtClean="0"/>
          </a:p>
          <a:p>
            <a:r>
              <a:rPr lang="en-US" altLang="zh-CN" dirty="0" smtClean="0"/>
              <a:t>7</a:t>
            </a:r>
            <a:r>
              <a:rPr lang="zh-CN" altLang="en-US" dirty="0" smtClean="0"/>
              <a:t>号位：新标准版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郭嘉（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9</a:t>
            </a:r>
            <a:r>
              <a:rPr lang="zh-CN" altLang="en-US" dirty="0" smtClean="0"/>
              <a:t>牌）</a:t>
            </a:r>
            <a:endParaRPr lang="en-US" altLang="zh-CN" dirty="0" smtClean="0"/>
          </a:p>
          <a:p>
            <a:r>
              <a:rPr lang="en-US" altLang="zh-CN" dirty="0" smtClean="0"/>
              <a:t>8</a:t>
            </a:r>
            <a:r>
              <a:rPr lang="zh-CN" altLang="en-US" dirty="0" smtClean="0"/>
              <a:t>号位：标准版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曹操（</a:t>
            </a:r>
            <a:r>
              <a:rPr lang="en-US" altLang="zh-CN" dirty="0"/>
              <a:t>3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4</a:t>
            </a:r>
            <a:r>
              <a:rPr lang="zh-CN" altLang="en-US" dirty="0" smtClean="0"/>
              <a:t>牌）</a:t>
            </a:r>
            <a:endParaRPr lang="en-US" altLang="zh-CN" dirty="0" smtClean="0"/>
          </a:p>
          <a:p>
            <a:r>
              <a:rPr lang="zh-CN" altLang="en-US" dirty="0"/>
              <a:t>手</a:t>
            </a:r>
            <a:r>
              <a:rPr lang="zh-CN" altLang="en-US" dirty="0" smtClean="0"/>
              <a:t>牌为：</a:t>
            </a:r>
            <a:r>
              <a:rPr lang="en-US" altLang="zh-CN" dirty="0" smtClean="0"/>
              <a:t>【</a:t>
            </a:r>
            <a:r>
              <a:rPr lang="zh-CN" altLang="en-US" dirty="0" smtClean="0"/>
              <a:t>绝影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（♠</a:t>
            </a:r>
            <a:r>
              <a:rPr lang="en-US" altLang="zh-CN" dirty="0" smtClean="0"/>
              <a:t>5</a:t>
            </a:r>
            <a:r>
              <a:rPr lang="zh-CN" altLang="en-US" dirty="0" smtClean="0"/>
              <a:t>）、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朱雀羽扇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</a:t>
            </a:r>
            <a:r>
              <a:rPr lang="zh-CN" altLang="en-US" dirty="0" smtClean="0">
                <a:solidFill>
                  <a:srgbClr val="FF0000"/>
                </a:solidFill>
              </a:rPr>
              <a:t>♦</a:t>
            </a:r>
            <a:r>
              <a:rPr lang="en-US" altLang="zh-CN" dirty="0" smtClean="0"/>
              <a:t>A</a:t>
            </a:r>
            <a:r>
              <a:rPr lang="zh-CN" altLang="en-US" dirty="0" smtClean="0"/>
              <a:t>）</a:t>
            </a:r>
            <a:r>
              <a:rPr lang="zh-CN" altLang="en-US" dirty="0"/>
              <a:t>、</a:t>
            </a:r>
            <a:r>
              <a:rPr lang="en-US" altLang="zh-CN" dirty="0" smtClean="0"/>
              <a:t>【</a:t>
            </a:r>
            <a:r>
              <a:rPr lang="zh-CN" altLang="en-US" dirty="0" smtClean="0"/>
              <a:t>雷杀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（♣</a:t>
            </a:r>
            <a:r>
              <a:rPr lang="en-US" altLang="zh-CN" dirty="0" smtClean="0"/>
              <a:t>8</a:t>
            </a:r>
            <a:r>
              <a:rPr lang="zh-CN" altLang="en-US" dirty="0" smtClean="0"/>
              <a:t>）、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en-US" altLang="zh-CN" dirty="0" smtClean="0"/>
              <a:t>	【</a:t>
            </a:r>
            <a:r>
              <a:rPr lang="zh-CN" altLang="en-US" dirty="0" smtClean="0"/>
              <a:t>决斗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（♣</a:t>
            </a:r>
            <a:r>
              <a:rPr lang="en-US" altLang="zh-CN" dirty="0" smtClean="0"/>
              <a:t>A</a:t>
            </a:r>
            <a:r>
              <a:rPr lang="zh-CN" altLang="en-US" dirty="0" smtClean="0"/>
              <a:t>）、</a:t>
            </a:r>
            <a:r>
              <a:rPr lang="en-US" altLang="zh-CN" dirty="0" smtClean="0"/>
              <a:t>【</a:t>
            </a:r>
            <a:r>
              <a:rPr lang="zh-CN" altLang="en-US" dirty="0" smtClean="0"/>
              <a:t>闪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</a:t>
            </a:r>
            <a:r>
              <a:rPr lang="zh-CN" altLang="en-US" dirty="0" smtClean="0">
                <a:solidFill>
                  <a:srgbClr val="FF0000"/>
                </a:solidFill>
              </a:rPr>
              <a:t>♥</a:t>
            </a:r>
            <a:r>
              <a:rPr lang="en-US" altLang="zh-CN" dirty="0" smtClean="0"/>
              <a:t>Q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现在庞统该如何出牌呢？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66834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701" y="0"/>
            <a:ext cx="11497299" cy="619473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745901" cy="4992486"/>
          </a:xfrm>
        </p:spPr>
        <p:txBody>
          <a:bodyPr/>
          <a:lstStyle/>
          <a:p>
            <a:r>
              <a:rPr lang="zh-CN" altLang="en-US" dirty="0" smtClean="0"/>
              <a:t>出牌举例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6194738"/>
            <a:ext cx="10515600" cy="663262"/>
          </a:xfrm>
        </p:spPr>
        <p:txBody>
          <a:bodyPr/>
          <a:lstStyle/>
          <a:p>
            <a:r>
              <a:rPr lang="zh-CN" altLang="en-US" dirty="0" smtClean="0"/>
              <a:t>局势如图，现在庞统该如何行动？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08369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确定所有可能将使用的卡牌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07257"/>
            <a:ext cx="10515600" cy="3715157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①</a:t>
            </a:r>
            <a:r>
              <a:rPr lang="en-US" altLang="zh-CN" dirty="0" smtClean="0"/>
              <a:t>【</a:t>
            </a:r>
            <a:r>
              <a:rPr lang="zh-CN" altLang="en-US" dirty="0" smtClean="0"/>
              <a:t>绝影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（♠</a:t>
            </a:r>
            <a:r>
              <a:rPr lang="en-US" altLang="zh-CN" dirty="0" smtClean="0"/>
              <a:t>5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②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朱雀羽扇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</a:t>
            </a:r>
            <a:r>
              <a:rPr lang="zh-CN" altLang="en-US" dirty="0" smtClean="0">
                <a:solidFill>
                  <a:srgbClr val="FF0000"/>
                </a:solidFill>
              </a:rPr>
              <a:t>♦</a:t>
            </a:r>
            <a:r>
              <a:rPr lang="en-US" altLang="zh-CN" dirty="0" smtClean="0"/>
              <a:t>A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③</a:t>
            </a:r>
            <a:r>
              <a:rPr lang="en-US" altLang="zh-CN" dirty="0" smtClean="0"/>
              <a:t>【</a:t>
            </a:r>
            <a:r>
              <a:rPr lang="zh-CN" altLang="en-US" dirty="0" smtClean="0"/>
              <a:t>雷杀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</a:t>
            </a:r>
            <a:r>
              <a:rPr lang="zh-CN" altLang="en-US" dirty="0"/>
              <a:t>♣</a:t>
            </a:r>
            <a:r>
              <a:rPr lang="en-US" altLang="zh-CN" dirty="0" smtClean="0"/>
              <a:t>8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④</a:t>
            </a:r>
            <a:r>
              <a:rPr lang="en-US" altLang="zh-CN" dirty="0" smtClean="0"/>
              <a:t>【</a:t>
            </a:r>
            <a:r>
              <a:rPr lang="zh-CN" altLang="en-US" dirty="0" smtClean="0"/>
              <a:t>决斗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（♣</a:t>
            </a:r>
            <a:r>
              <a:rPr lang="en-US" altLang="zh-CN" dirty="0"/>
              <a:t>A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⑤</a:t>
            </a:r>
            <a:r>
              <a:rPr lang="en-US" altLang="zh-CN" dirty="0" smtClean="0"/>
              <a:t>【</a:t>
            </a:r>
            <a:r>
              <a:rPr lang="zh-CN" altLang="en-US" dirty="0"/>
              <a:t>闪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</a:t>
            </a:r>
            <a:r>
              <a:rPr lang="zh-CN" altLang="en-US" dirty="0">
                <a:solidFill>
                  <a:srgbClr val="FF0000"/>
                </a:solidFill>
              </a:rPr>
              <a:t>♥</a:t>
            </a:r>
            <a:r>
              <a:rPr lang="en-US" altLang="zh-CN" dirty="0" smtClean="0"/>
              <a:t>3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⑥</a:t>
            </a:r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〖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铁索连环</a:t>
            </a:r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〗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（♣</a:t>
            </a:r>
            <a:r>
              <a:rPr lang="en-US" altLang="zh-CN" dirty="0" smtClean="0"/>
              <a:t>A</a:t>
            </a:r>
            <a:r>
              <a:rPr lang="zh-CN" altLang="en-US" dirty="0" smtClean="0">
                <a:latin typeface="宋体" panose="02010600030101010101" pitchFamily="2" charset="-122"/>
              </a:rPr>
              <a:t>）</a:t>
            </a:r>
            <a:r>
              <a:rPr lang="en-US" altLang="zh-CN" dirty="0" smtClean="0">
                <a:latin typeface="宋体" panose="02010600030101010101" pitchFamily="2" charset="-122"/>
              </a:rPr>
              <a:t> ——</a:t>
            </a:r>
            <a:r>
              <a:rPr lang="zh-CN" altLang="en-US" dirty="0" smtClean="0">
                <a:latin typeface="宋体" panose="02010600030101010101" pitchFamily="2" charset="-122"/>
              </a:rPr>
              <a:t>来自技能“连环”，由④构成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6509982" y="1690688"/>
            <a:ext cx="41352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在</a:t>
            </a:r>
            <a:r>
              <a:rPr lang="en-US" altLang="zh-CN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</a:t>
            </a:r>
            <a:r>
              <a:rPr lang="zh-CN" altLang="en-US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看来</a:t>
            </a:r>
            <a:endParaRPr lang="en-US" altLang="zh-CN" sz="40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zh-CN" alt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庞统</a:t>
            </a:r>
            <a:r>
              <a:rPr lang="zh-CN" altLang="en-US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共有</a:t>
            </a:r>
            <a:r>
              <a:rPr lang="en-US" altLang="zh-CN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  <a:r>
              <a:rPr lang="zh-CN" altLang="en-US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张卡牌！</a:t>
            </a:r>
            <a:endParaRPr lang="zh-CN" alt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22414"/>
            <a:ext cx="12192000" cy="1535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955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尝试使用，选出所有可用卡牌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07257"/>
            <a:ext cx="10515600" cy="4351338"/>
          </a:xfrm>
        </p:spPr>
        <p:txBody>
          <a:bodyPr/>
          <a:lstStyle/>
          <a:p>
            <a:r>
              <a:rPr lang="en-US" altLang="zh-CN" dirty="0" smtClean="0"/>
              <a:t>【</a:t>
            </a:r>
            <a:r>
              <a:rPr lang="zh-CN" altLang="en-US" dirty="0"/>
              <a:t>绝影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（♠</a:t>
            </a:r>
            <a:r>
              <a:rPr lang="en-US" altLang="zh-CN" dirty="0"/>
              <a:t>5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en-US" altLang="zh-CN" dirty="0" smtClean="0"/>
              <a:t>【</a:t>
            </a:r>
            <a:r>
              <a:rPr lang="zh-CN" altLang="en-US" dirty="0"/>
              <a:t>朱雀羽扇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</a:t>
            </a:r>
            <a:r>
              <a:rPr lang="zh-CN" altLang="en-US" dirty="0" smtClean="0">
                <a:solidFill>
                  <a:srgbClr val="FF0000"/>
                </a:solidFill>
              </a:rPr>
              <a:t>♦</a:t>
            </a:r>
            <a:r>
              <a:rPr lang="en-US" altLang="zh-CN" dirty="0" smtClean="0"/>
              <a:t>A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en-US" altLang="zh-CN" dirty="0" smtClean="0"/>
              <a:t>【</a:t>
            </a:r>
            <a:r>
              <a:rPr lang="zh-CN" altLang="en-US" dirty="0"/>
              <a:t>雷杀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（♣</a:t>
            </a:r>
            <a:r>
              <a:rPr lang="en-US" altLang="zh-CN" dirty="0"/>
              <a:t>8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en-US" altLang="zh-CN" dirty="0" smtClean="0"/>
              <a:t>【</a:t>
            </a:r>
            <a:r>
              <a:rPr lang="zh-CN" altLang="en-US" dirty="0"/>
              <a:t>决斗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（♣</a:t>
            </a:r>
            <a:r>
              <a:rPr lang="en-US" altLang="zh-CN" dirty="0"/>
              <a:t>A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〖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铁索连环</a:t>
            </a:r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〗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zh-CN" altLang="en-US" dirty="0" smtClean="0">
                <a:latin typeface="宋体" panose="02010600030101010101" pitchFamily="2" charset="-122"/>
              </a:rPr>
              <a:t>♣</a:t>
            </a:r>
            <a:r>
              <a:rPr lang="en-US" altLang="zh-CN" dirty="0"/>
              <a:t>A</a:t>
            </a:r>
            <a:r>
              <a:rPr lang="zh-CN" altLang="en-US" dirty="0" smtClean="0">
                <a:latin typeface="宋体" panose="02010600030101010101" pitchFamily="2" charset="-122"/>
              </a:rPr>
              <a:t>）</a:t>
            </a:r>
            <a:r>
              <a:rPr lang="en-US" altLang="zh-CN" dirty="0" smtClean="0">
                <a:latin typeface="宋体" panose="02010600030101010101" pitchFamily="2" charset="-122"/>
              </a:rPr>
              <a:t> ——</a:t>
            </a:r>
            <a:r>
              <a:rPr lang="zh-CN" altLang="en-US" dirty="0" smtClean="0">
                <a:latin typeface="宋体" panose="02010600030101010101" pitchFamily="2" charset="-122"/>
              </a:rPr>
              <a:t>来自技能“连环”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6509982" y="1690688"/>
            <a:ext cx="41352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不能主动使用闪！</a:t>
            </a:r>
            <a:endParaRPr lang="en-US" altLang="zh-CN" sz="40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zh-CN" altLang="en-US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所以现在</a:t>
            </a:r>
            <a:r>
              <a:rPr lang="zh-CN" alt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庞统</a:t>
            </a:r>
            <a:endParaRPr lang="en-US" altLang="zh-CN" sz="40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zh-CN" altLang="en-US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共有</a:t>
            </a:r>
            <a:r>
              <a:rPr lang="en-US" altLang="zh-CN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  <a:r>
              <a:rPr lang="zh-CN" altLang="en-US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张卡牌可用！</a:t>
            </a:r>
            <a:endParaRPr lang="zh-CN" alt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22414"/>
            <a:ext cx="12192000" cy="1535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034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计算卡牌的使用优先级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1825625"/>
            <a:ext cx="12192000" cy="4351338"/>
          </a:xfrm>
        </p:spPr>
        <p:txBody>
          <a:bodyPr/>
          <a:lstStyle/>
          <a:p>
            <a:r>
              <a:rPr lang="zh-CN" altLang="en-US" dirty="0" smtClean="0"/>
              <a:t>卡牌的使用优先级包括：预设的“使用优先级”，以及游戏中实时确定的“动态使用优先级”两类。</a:t>
            </a:r>
            <a:endParaRPr lang="en-US" altLang="zh-CN" dirty="0" smtClean="0"/>
          </a:p>
          <a:p>
            <a:r>
              <a:rPr lang="zh-CN" altLang="en-US" dirty="0" smtClean="0"/>
              <a:t>“使用优先级”只与卡牌种类有关（记录在</a:t>
            </a:r>
            <a:r>
              <a:rPr lang="en-US" altLang="zh-CN" dirty="0" err="1" smtClean="0"/>
              <a:t>sgs.ai_use_priority</a:t>
            </a:r>
            <a:r>
              <a:rPr lang="zh-CN" altLang="en-US" dirty="0" smtClean="0"/>
              <a:t>表中）。</a:t>
            </a:r>
            <a:endParaRPr lang="en-US" altLang="zh-CN" dirty="0" smtClean="0"/>
          </a:p>
          <a:p>
            <a:r>
              <a:rPr lang="zh-CN" altLang="en-US" dirty="0" smtClean="0"/>
              <a:t>“动态使用优先级”与花色、点数、角色技能等信息有关。</a:t>
            </a:r>
            <a:endParaRPr lang="en-US" altLang="zh-CN" dirty="0" smtClean="0"/>
          </a:p>
          <a:p>
            <a:r>
              <a:rPr lang="zh-CN" altLang="en-US" dirty="0" smtClean="0"/>
              <a:t>一般来说，“使用优先级”是基准，“动态使用优先级”根据实际情况，在其基础上上下浮动。</a:t>
            </a:r>
            <a:endParaRPr lang="en-US" altLang="zh-CN" dirty="0" smtClean="0"/>
          </a:p>
          <a:p>
            <a:r>
              <a:rPr lang="zh-CN" altLang="en-US" dirty="0" smtClean="0"/>
              <a:t>最终优先级以“动态使用优先级”为准。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93985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获取预设的“使用优先级”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绝</a:t>
            </a:r>
            <a:r>
              <a:rPr lang="zh-CN" altLang="en-US" dirty="0" smtClean="0"/>
              <a:t>影（防御马）：</a:t>
            </a:r>
            <a:r>
              <a:rPr lang="en-US" altLang="zh-CN" dirty="0" smtClean="0"/>
              <a:t>2.75</a:t>
            </a:r>
          </a:p>
          <a:p>
            <a:r>
              <a:rPr lang="zh-CN" altLang="en-US" dirty="0"/>
              <a:t>朱雀</a:t>
            </a:r>
            <a:r>
              <a:rPr lang="zh-CN" altLang="en-US" dirty="0" smtClean="0"/>
              <a:t>羽扇（武器）：</a:t>
            </a:r>
            <a:r>
              <a:rPr lang="en-US" altLang="zh-CN" dirty="0" smtClean="0"/>
              <a:t>2.655</a:t>
            </a:r>
          </a:p>
          <a:p>
            <a:r>
              <a:rPr lang="zh-CN" altLang="en-US" dirty="0"/>
              <a:t>雷杀</a:t>
            </a:r>
            <a:r>
              <a:rPr lang="zh-CN" altLang="en-US" dirty="0" smtClean="0"/>
              <a:t>：</a:t>
            </a:r>
            <a:r>
              <a:rPr lang="en-US" altLang="zh-CN" dirty="0" smtClean="0"/>
              <a:t>2.5</a:t>
            </a:r>
          </a:p>
          <a:p>
            <a:r>
              <a:rPr lang="zh-CN" altLang="en-US" dirty="0"/>
              <a:t>决斗</a:t>
            </a:r>
            <a:r>
              <a:rPr lang="zh-CN" altLang="en-US" dirty="0" smtClean="0"/>
              <a:t>：</a:t>
            </a:r>
            <a:r>
              <a:rPr lang="en-US" altLang="zh-CN" dirty="0" smtClean="0"/>
              <a:t>2.9</a:t>
            </a:r>
          </a:p>
          <a:p>
            <a:r>
              <a:rPr lang="zh-CN" altLang="en-US" dirty="0"/>
              <a:t>铁索连环</a:t>
            </a:r>
            <a:r>
              <a:rPr lang="zh-CN" altLang="en-US" dirty="0" smtClean="0"/>
              <a:t>：</a:t>
            </a:r>
            <a:r>
              <a:rPr lang="en-US" altLang="zh-CN" dirty="0" smtClean="0"/>
              <a:t>9.1</a:t>
            </a:r>
          </a:p>
          <a:p>
            <a:pPr marL="0" indent="0">
              <a:buNone/>
            </a:pPr>
            <a:r>
              <a:rPr lang="zh-CN" altLang="en-US" dirty="0" smtClean="0"/>
              <a:t>（数据来自：</a:t>
            </a:r>
            <a:r>
              <a:rPr lang="zh-CN" altLang="en-US" dirty="0"/>
              <a:t>游戏目录</a:t>
            </a:r>
            <a:r>
              <a:rPr lang="en-US" altLang="zh-CN" dirty="0"/>
              <a:t>/</a:t>
            </a:r>
            <a:r>
              <a:rPr lang="en-US" altLang="zh-CN" dirty="0" err="1"/>
              <a:t>lua</a:t>
            </a:r>
            <a:r>
              <a:rPr lang="en-US" altLang="zh-CN" dirty="0"/>
              <a:t>/</a:t>
            </a:r>
            <a:r>
              <a:rPr lang="en-US" altLang="zh-CN" dirty="0" err="1"/>
              <a:t>ai</a:t>
            </a:r>
            <a:r>
              <a:rPr lang="en-US" altLang="zh-CN" dirty="0"/>
              <a:t>/</a:t>
            </a:r>
            <a:r>
              <a:rPr lang="en-US" altLang="zh-CN" dirty="0" err="1"/>
              <a:t>standard_cards-ai.lua</a:t>
            </a:r>
            <a:r>
              <a:rPr lang="en-US" altLang="zh-CN" dirty="0"/>
              <a:t> </a:t>
            </a:r>
            <a:r>
              <a:rPr lang="zh-CN" altLang="en-US" dirty="0"/>
              <a:t>和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游戏目录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lua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ai</a:t>
            </a:r>
            <a:r>
              <a:rPr lang="en-US" altLang="zh-CN" dirty="0" smtClean="0"/>
              <a:t>/maneuvering-</a:t>
            </a:r>
            <a:r>
              <a:rPr lang="en-US" altLang="zh-CN" dirty="0" err="1" smtClean="0"/>
              <a:t>ai.lua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8888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那么，什么又是太阳神三国杀的</a:t>
            </a:r>
            <a:r>
              <a:rPr lang="en-US" altLang="zh-CN" dirty="0" smtClean="0"/>
              <a:t>AI</a:t>
            </a:r>
            <a:r>
              <a:rPr lang="zh-CN" altLang="en-US" dirty="0" smtClean="0"/>
              <a:t>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游戏中出现的“电脑玩家”？</a:t>
            </a:r>
            <a:endParaRPr lang="en-US" altLang="zh-CN" dirty="0" smtClean="0"/>
          </a:p>
          <a:p>
            <a:r>
              <a:rPr lang="en-US" altLang="zh-CN" dirty="0" smtClean="0"/>
              <a:t>No</a:t>
            </a:r>
            <a:r>
              <a:rPr lang="zh-CN" altLang="en-US" dirty="0" smtClean="0"/>
              <a:t>！</a:t>
            </a:r>
            <a:endParaRPr lang="en-US" altLang="zh-CN" dirty="0" smtClean="0"/>
          </a:p>
          <a:p>
            <a:r>
              <a:rPr lang="zh-CN" altLang="en-US" dirty="0"/>
              <a:t>它</a:t>
            </a:r>
            <a:r>
              <a:rPr lang="zh-CN" altLang="en-US" dirty="0" smtClean="0"/>
              <a:t>是帮助玩家（含“电脑玩家”）进行游戏的后台逻辑。</a:t>
            </a:r>
            <a:endParaRPr lang="en-US" altLang="zh-CN" dirty="0" smtClean="0"/>
          </a:p>
          <a:p>
            <a:r>
              <a:rPr lang="zh-CN" altLang="en-US" dirty="0" smtClean="0"/>
              <a:t>主要包括“选将</a:t>
            </a:r>
            <a:r>
              <a:rPr lang="en-US" altLang="zh-CN" dirty="0" smtClean="0"/>
              <a:t>AI</a:t>
            </a:r>
            <a:r>
              <a:rPr lang="zh-CN" altLang="en-US" dirty="0" smtClean="0"/>
              <a:t>”、“托管</a:t>
            </a:r>
            <a:r>
              <a:rPr lang="en-US" altLang="zh-CN" dirty="0" smtClean="0"/>
              <a:t>AI</a:t>
            </a:r>
            <a:r>
              <a:rPr lang="zh-CN" altLang="en-US" dirty="0" smtClean="0"/>
              <a:t>”和“高级</a:t>
            </a:r>
            <a:r>
              <a:rPr lang="en-US" altLang="zh-CN" dirty="0" smtClean="0"/>
              <a:t>AI</a:t>
            </a:r>
            <a:r>
              <a:rPr lang="zh-CN" altLang="en-US" dirty="0" smtClean="0"/>
              <a:t>”三类。</a:t>
            </a:r>
            <a:endParaRPr lang="en-US" altLang="zh-CN" dirty="0" smtClean="0"/>
          </a:p>
          <a:p>
            <a:r>
              <a:rPr lang="zh-CN" altLang="en-US" dirty="0" smtClean="0"/>
              <a:t>有了它，“电脑玩家”才能够表现得像个人类</a:t>
            </a:r>
            <a:r>
              <a:rPr lang="en-US" altLang="zh-CN" dirty="0" smtClean="0"/>
              <a:t>……</a:t>
            </a:r>
          </a:p>
          <a:p>
            <a:r>
              <a:rPr lang="zh-CN" altLang="en-US" dirty="0" smtClean="0"/>
              <a:t>核心任务：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模拟</a:t>
            </a:r>
            <a:r>
              <a:rPr lang="zh-CN" altLang="en-US" dirty="0" smtClean="0"/>
              <a:t>人类玩家的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思维过程</a:t>
            </a:r>
            <a:r>
              <a:rPr lang="zh-CN" altLang="en-US" dirty="0" smtClean="0"/>
              <a:t>，并最终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做出决策</a:t>
            </a:r>
            <a:r>
              <a:rPr lang="zh-CN" altLang="en-US" dirty="0" smtClean="0"/>
              <a:t>！</a:t>
            </a:r>
            <a:endParaRPr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541" y="3844179"/>
            <a:ext cx="2905259" cy="267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489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计算“动态使用优先级”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1825625"/>
            <a:ext cx="12192000" cy="4351338"/>
          </a:xfrm>
        </p:spPr>
        <p:txBody>
          <a:bodyPr/>
          <a:lstStyle/>
          <a:p>
            <a:r>
              <a:rPr lang="en-US" altLang="zh-CN" dirty="0" smtClean="0"/>
              <a:t>【</a:t>
            </a:r>
            <a:r>
              <a:rPr lang="zh-CN" altLang="en-US" dirty="0"/>
              <a:t>绝影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（♠</a:t>
            </a:r>
            <a:r>
              <a:rPr lang="en-US" altLang="zh-CN" dirty="0" smtClean="0"/>
              <a:t>5</a:t>
            </a:r>
            <a:r>
              <a:rPr lang="zh-CN" altLang="en-US" dirty="0" smtClean="0"/>
              <a:t>）：</a:t>
            </a:r>
            <a:r>
              <a:rPr lang="en-US" altLang="zh-CN" dirty="0" smtClean="0"/>
              <a:t>2.75</a:t>
            </a:r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―</a:t>
            </a:r>
            <a:r>
              <a:rPr lang="en-US" altLang="zh-CN" dirty="0"/>
              <a:t>0.0032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＝</a:t>
            </a:r>
            <a:r>
              <a:rPr lang="en-US" altLang="zh-CN" dirty="0" smtClean="0"/>
              <a:t>2.7468</a:t>
            </a:r>
            <a:endParaRPr lang="en-US" altLang="zh-CN" dirty="0"/>
          </a:p>
          <a:p>
            <a:r>
              <a:rPr lang="en-US" altLang="zh-CN" dirty="0" smtClean="0"/>
              <a:t>【</a:t>
            </a:r>
            <a:r>
              <a:rPr lang="zh-CN" altLang="en-US" dirty="0"/>
              <a:t>朱雀羽扇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</a:t>
            </a:r>
            <a:r>
              <a:rPr lang="zh-CN" altLang="en-US" dirty="0" smtClean="0">
                <a:solidFill>
                  <a:srgbClr val="FF0000"/>
                </a:solidFill>
              </a:rPr>
              <a:t>♦</a:t>
            </a:r>
            <a:r>
              <a:rPr lang="en-US" altLang="zh-CN" dirty="0" smtClean="0"/>
              <a:t>A</a:t>
            </a:r>
            <a:r>
              <a:rPr lang="zh-CN" altLang="en-US" dirty="0" smtClean="0"/>
              <a:t>）：</a:t>
            </a:r>
            <a:r>
              <a:rPr lang="en-US" altLang="zh-CN" dirty="0" smtClean="0"/>
              <a:t>2.655</a:t>
            </a:r>
            <a:r>
              <a:rPr lang="zh-CN" altLang="en-US" dirty="0" smtClean="0"/>
              <a:t>＋</a:t>
            </a:r>
            <a:r>
              <a:rPr lang="en-US" altLang="zh-CN" dirty="0" smtClean="0"/>
              <a:t>0.7992</a:t>
            </a:r>
            <a:r>
              <a:rPr lang="zh-CN" altLang="en-US" dirty="0" smtClean="0"/>
              <a:t>＝</a:t>
            </a:r>
            <a:r>
              <a:rPr lang="en-US" altLang="zh-CN" dirty="0" smtClean="0"/>
              <a:t>3.4542</a:t>
            </a:r>
            <a:endParaRPr lang="en-US" altLang="zh-CN" dirty="0"/>
          </a:p>
          <a:p>
            <a:r>
              <a:rPr lang="en-US" altLang="zh-CN" dirty="0" smtClean="0"/>
              <a:t>【</a:t>
            </a:r>
            <a:r>
              <a:rPr lang="zh-CN" altLang="en-US" dirty="0"/>
              <a:t>雷杀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（♣</a:t>
            </a:r>
            <a:r>
              <a:rPr lang="en-US" altLang="zh-CN" dirty="0"/>
              <a:t>8</a:t>
            </a:r>
            <a:r>
              <a:rPr lang="zh-CN" altLang="en-US" dirty="0" smtClean="0"/>
              <a:t>）：</a:t>
            </a:r>
            <a:r>
              <a:rPr lang="en-US" altLang="zh-CN" dirty="0" smtClean="0"/>
              <a:t>2.5</a:t>
            </a:r>
            <a:r>
              <a:rPr lang="zh-CN" altLang="en-US" dirty="0" smtClean="0"/>
              <a:t>＋</a:t>
            </a:r>
            <a:r>
              <a:rPr lang="en-US" altLang="zh-CN" dirty="0" smtClean="0"/>
              <a:t>0.4995</a:t>
            </a:r>
            <a:r>
              <a:rPr lang="zh-CN" altLang="en-US" dirty="0" smtClean="0"/>
              <a:t>＝</a:t>
            </a:r>
            <a:r>
              <a:rPr lang="en-US" altLang="zh-CN" dirty="0" smtClean="0"/>
              <a:t>2.9995</a:t>
            </a:r>
            <a:endParaRPr lang="en-US" altLang="zh-CN" dirty="0"/>
          </a:p>
          <a:p>
            <a:r>
              <a:rPr lang="en-US" altLang="zh-CN" dirty="0" smtClean="0"/>
              <a:t>【</a:t>
            </a:r>
            <a:r>
              <a:rPr lang="zh-CN" altLang="en-US" dirty="0"/>
              <a:t>决斗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</a:t>
            </a:r>
            <a:r>
              <a:rPr lang="zh-CN" altLang="en-US" dirty="0"/>
              <a:t>♣</a:t>
            </a:r>
            <a:r>
              <a:rPr lang="en-US" altLang="zh-CN" dirty="0" smtClean="0"/>
              <a:t>A</a:t>
            </a:r>
            <a:r>
              <a:rPr lang="zh-CN" altLang="en-US" dirty="0" smtClean="0"/>
              <a:t>）：</a:t>
            </a:r>
            <a:r>
              <a:rPr lang="en-US" altLang="zh-CN" dirty="0" smtClean="0"/>
              <a:t>2.9</a:t>
            </a:r>
            <a:r>
              <a:rPr lang="zh-CN" altLang="en-US" dirty="0" smtClean="0"/>
              <a:t>＋</a:t>
            </a:r>
            <a:r>
              <a:rPr lang="en-US" altLang="zh-CN" dirty="0" smtClean="0"/>
              <a:t>0.0002</a:t>
            </a:r>
            <a:r>
              <a:rPr lang="zh-CN" altLang="en-US" dirty="0" smtClean="0"/>
              <a:t>＝</a:t>
            </a:r>
            <a:r>
              <a:rPr lang="en-US" altLang="zh-CN" dirty="0" smtClean="0"/>
              <a:t>2.9002</a:t>
            </a:r>
            <a:endParaRPr lang="en-US" altLang="zh-CN" dirty="0"/>
          </a:p>
          <a:p>
            <a:r>
              <a:rPr lang="en-US" altLang="zh-CN" dirty="0" smtClean="0">
                <a:latin typeface="宋体" panose="02010600030101010101" pitchFamily="2" charset="-122"/>
              </a:rPr>
              <a:t>〖</a:t>
            </a:r>
            <a:r>
              <a:rPr lang="zh-CN" altLang="en-US" dirty="0">
                <a:latin typeface="宋体" panose="02010600030101010101" pitchFamily="2" charset="-122"/>
              </a:rPr>
              <a:t>铁索连环</a:t>
            </a:r>
            <a:r>
              <a:rPr lang="en-US" altLang="zh-CN" dirty="0" smtClean="0">
                <a:latin typeface="宋体" panose="02010600030101010101" pitchFamily="2" charset="-122"/>
              </a:rPr>
              <a:t>〗</a:t>
            </a:r>
            <a:r>
              <a:rPr lang="zh-CN" altLang="en-US" dirty="0" smtClean="0">
                <a:latin typeface="宋体" panose="02010600030101010101" pitchFamily="2" charset="-122"/>
              </a:rPr>
              <a:t>（♣</a:t>
            </a:r>
            <a:r>
              <a:rPr lang="en-US" altLang="zh-CN" dirty="0"/>
              <a:t>A</a:t>
            </a:r>
            <a:r>
              <a:rPr lang="zh-CN" altLang="en-US" dirty="0" smtClean="0">
                <a:latin typeface="宋体" panose="02010600030101010101" pitchFamily="2" charset="-122"/>
              </a:rPr>
              <a:t>）：</a:t>
            </a:r>
            <a:r>
              <a:rPr lang="en-US" altLang="zh-CN" dirty="0" smtClean="0"/>
              <a:t>9.1</a:t>
            </a:r>
            <a:r>
              <a:rPr lang="zh-CN" altLang="en-US" dirty="0" smtClean="0"/>
              <a:t>＋</a:t>
            </a:r>
            <a:r>
              <a:rPr lang="en-US" altLang="zh-CN" dirty="0" smtClean="0"/>
              <a:t>0.0002</a:t>
            </a:r>
            <a:r>
              <a:rPr lang="zh-CN" altLang="en-US" dirty="0" smtClean="0"/>
              <a:t>＝</a:t>
            </a:r>
            <a:r>
              <a:rPr lang="en-US" altLang="zh-CN" dirty="0" smtClean="0"/>
              <a:t>9.1002</a:t>
            </a:r>
          </a:p>
          <a:p>
            <a:pPr marL="0" indent="0">
              <a:buNone/>
            </a:pPr>
            <a:r>
              <a:rPr lang="zh-CN" altLang="en-US" dirty="0" smtClean="0"/>
              <a:t>（参考：游戏目录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lua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ai</a:t>
            </a:r>
            <a:r>
              <a:rPr lang="en-US" altLang="zh-CN" dirty="0" smtClean="0"/>
              <a:t>/smart-</a:t>
            </a:r>
            <a:r>
              <a:rPr lang="en-US" altLang="zh-CN" dirty="0" err="1" smtClean="0"/>
              <a:t>ai.lua</a:t>
            </a:r>
            <a:r>
              <a:rPr lang="zh-CN" altLang="en-US" dirty="0" smtClean="0"/>
              <a:t>中的</a:t>
            </a:r>
            <a:r>
              <a:rPr lang="en-US" altLang="zh-CN" dirty="0" err="1" smtClean="0"/>
              <a:t>SmartAI:getDynamicUsePriority</a:t>
            </a:r>
            <a:r>
              <a:rPr lang="en-US" altLang="zh-CN" dirty="0" smtClean="0"/>
              <a:t> </a:t>
            </a:r>
            <a:r>
              <a:rPr lang="zh-CN" altLang="en-US" dirty="0" smtClean="0"/>
              <a:t>函数）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098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按优先级排序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288572"/>
          </a:xfrm>
        </p:spPr>
        <p:txBody>
          <a:bodyPr>
            <a:normAutofit/>
          </a:bodyPr>
          <a:lstStyle/>
          <a:p>
            <a:r>
              <a:rPr lang="en-US" altLang="zh-CN" dirty="0" smtClean="0">
                <a:latin typeface="宋体" panose="02010600030101010101" pitchFamily="2" charset="-122"/>
              </a:rPr>
              <a:t>〖</a:t>
            </a:r>
            <a:r>
              <a:rPr lang="zh-CN" altLang="en-US" dirty="0">
                <a:latin typeface="宋体" panose="02010600030101010101" pitchFamily="2" charset="-122"/>
              </a:rPr>
              <a:t>铁索连环</a:t>
            </a:r>
            <a:r>
              <a:rPr lang="en-US" altLang="zh-CN" dirty="0" smtClean="0">
                <a:latin typeface="宋体" panose="02010600030101010101" pitchFamily="2" charset="-122"/>
              </a:rPr>
              <a:t>〗</a:t>
            </a:r>
            <a:r>
              <a:rPr lang="zh-CN" altLang="en-US" dirty="0" smtClean="0">
                <a:latin typeface="宋体" panose="02010600030101010101" pitchFamily="2" charset="-122"/>
              </a:rPr>
              <a:t>（♣</a:t>
            </a:r>
            <a:r>
              <a:rPr lang="en-US" altLang="zh-CN" dirty="0"/>
              <a:t>A</a:t>
            </a:r>
            <a:r>
              <a:rPr lang="zh-CN" altLang="en-US" dirty="0" smtClean="0">
                <a:latin typeface="宋体" panose="02010600030101010101" pitchFamily="2" charset="-122"/>
              </a:rPr>
              <a:t>）：</a:t>
            </a:r>
            <a:r>
              <a:rPr lang="en-US" altLang="zh-CN" dirty="0" smtClean="0"/>
              <a:t>9.1002</a:t>
            </a:r>
          </a:p>
          <a:p>
            <a:r>
              <a:rPr lang="en-US" altLang="zh-CN" dirty="0" smtClean="0"/>
              <a:t>【</a:t>
            </a:r>
            <a:r>
              <a:rPr lang="zh-CN" altLang="en-US" dirty="0"/>
              <a:t>朱雀羽扇</a:t>
            </a:r>
            <a:r>
              <a:rPr lang="en-US" altLang="zh-CN" dirty="0" smtClean="0"/>
              <a:t>】</a:t>
            </a:r>
            <a:r>
              <a:rPr lang="zh-CN" altLang="en-US" dirty="0"/>
              <a:t>（</a:t>
            </a:r>
            <a:r>
              <a:rPr lang="zh-CN" altLang="en-US" dirty="0" smtClean="0">
                <a:solidFill>
                  <a:srgbClr val="FF0000"/>
                </a:solidFill>
              </a:rPr>
              <a:t>♦</a:t>
            </a:r>
            <a:r>
              <a:rPr lang="en-US" altLang="zh-CN" dirty="0"/>
              <a:t>A</a:t>
            </a:r>
            <a:r>
              <a:rPr lang="zh-CN" altLang="en-US" dirty="0" smtClean="0"/>
              <a:t>）：</a:t>
            </a:r>
            <a:r>
              <a:rPr lang="en-US" altLang="zh-CN" dirty="0" smtClean="0"/>
              <a:t>3.4542</a:t>
            </a:r>
          </a:p>
          <a:p>
            <a:r>
              <a:rPr lang="en-US" altLang="zh-CN" dirty="0" smtClean="0"/>
              <a:t>【</a:t>
            </a:r>
            <a:r>
              <a:rPr lang="zh-CN" altLang="en-US" dirty="0"/>
              <a:t>雷杀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（♣</a:t>
            </a:r>
            <a:r>
              <a:rPr lang="en-US" altLang="zh-CN" dirty="0"/>
              <a:t>8</a:t>
            </a:r>
            <a:r>
              <a:rPr lang="zh-CN" altLang="en-US" dirty="0" smtClean="0"/>
              <a:t>）：</a:t>
            </a:r>
            <a:r>
              <a:rPr lang="en-US" altLang="zh-CN" dirty="0" smtClean="0"/>
              <a:t>2.9995</a:t>
            </a:r>
          </a:p>
          <a:p>
            <a:r>
              <a:rPr lang="en-US" altLang="zh-CN" dirty="0" smtClean="0"/>
              <a:t>【</a:t>
            </a:r>
            <a:r>
              <a:rPr lang="zh-CN" altLang="en-US" dirty="0"/>
              <a:t>决斗</a:t>
            </a:r>
            <a:r>
              <a:rPr lang="en-US" altLang="zh-CN" dirty="0" smtClean="0"/>
              <a:t>】</a:t>
            </a:r>
            <a:r>
              <a:rPr lang="zh-CN" altLang="en-US" dirty="0"/>
              <a:t>（</a:t>
            </a:r>
            <a:r>
              <a:rPr lang="zh-CN" altLang="en-US" dirty="0" smtClean="0"/>
              <a:t>♣</a:t>
            </a:r>
            <a:r>
              <a:rPr lang="en-US" altLang="zh-CN" dirty="0"/>
              <a:t>A</a:t>
            </a:r>
            <a:r>
              <a:rPr lang="zh-CN" altLang="en-US" dirty="0" smtClean="0"/>
              <a:t>）</a:t>
            </a:r>
            <a:r>
              <a:rPr lang="zh-CN" altLang="en-US" dirty="0"/>
              <a:t>：</a:t>
            </a:r>
            <a:r>
              <a:rPr lang="en-US" altLang="zh-CN" dirty="0" smtClean="0"/>
              <a:t>2.9002</a:t>
            </a:r>
            <a:endParaRPr lang="en-US" altLang="zh-CN" dirty="0"/>
          </a:p>
          <a:p>
            <a:r>
              <a:rPr lang="en-US" altLang="zh-CN" dirty="0" smtClean="0"/>
              <a:t>【</a:t>
            </a:r>
            <a:r>
              <a:rPr lang="zh-CN" altLang="en-US" dirty="0"/>
              <a:t>绝影</a:t>
            </a:r>
            <a:r>
              <a:rPr lang="en-US" altLang="zh-CN" dirty="0" smtClean="0"/>
              <a:t>】</a:t>
            </a:r>
            <a:r>
              <a:rPr lang="zh-CN" altLang="en-US" dirty="0"/>
              <a:t>（</a:t>
            </a:r>
            <a:r>
              <a:rPr lang="zh-CN" altLang="en-US" dirty="0" smtClean="0"/>
              <a:t>♠</a:t>
            </a:r>
            <a:r>
              <a:rPr lang="en-US" altLang="zh-CN" dirty="0"/>
              <a:t>5</a:t>
            </a:r>
            <a:r>
              <a:rPr lang="zh-CN" altLang="en-US" dirty="0" smtClean="0"/>
              <a:t>）：</a:t>
            </a:r>
            <a:r>
              <a:rPr lang="en-US" altLang="zh-CN" dirty="0" smtClean="0"/>
              <a:t>2.7468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 smtClean="0"/>
              <a:t>最终选择使用</a:t>
            </a:r>
            <a:r>
              <a:rPr lang="en-US" altLang="zh-CN" dirty="0" smtClean="0">
                <a:latin typeface="宋体" panose="02010600030101010101" pitchFamily="2" charset="-122"/>
              </a:rPr>
              <a:t>〖</a:t>
            </a:r>
            <a:r>
              <a:rPr lang="zh-CN" altLang="en-US" dirty="0">
                <a:latin typeface="宋体" panose="02010600030101010101" pitchFamily="2" charset="-122"/>
              </a:rPr>
              <a:t>铁索连环</a:t>
            </a:r>
            <a:r>
              <a:rPr lang="en-US" altLang="zh-CN" dirty="0" smtClean="0">
                <a:latin typeface="宋体" panose="02010600030101010101" pitchFamily="2" charset="-122"/>
              </a:rPr>
              <a:t>〗</a:t>
            </a:r>
            <a:r>
              <a:rPr lang="zh-CN" altLang="en-US" dirty="0" smtClean="0">
                <a:latin typeface="宋体" panose="02010600030101010101" pitchFamily="2" charset="-122"/>
              </a:rPr>
              <a:t>（♣</a:t>
            </a:r>
            <a:r>
              <a:rPr lang="en-US" altLang="zh-CN" dirty="0"/>
              <a:t>A</a:t>
            </a:r>
            <a:r>
              <a:rPr lang="zh-CN" altLang="en-US" dirty="0" smtClean="0">
                <a:latin typeface="宋体" panose="02010600030101010101" pitchFamily="2" charset="-122"/>
              </a:rPr>
              <a:t>）</a:t>
            </a:r>
            <a:endParaRPr lang="en-US" altLang="zh-CN" dirty="0" smtClean="0">
              <a:latin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2630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确定使用方式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1825624"/>
            <a:ext cx="12192000" cy="5032375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latin typeface="宋体" panose="02010600030101010101" pitchFamily="2" charset="-122"/>
              </a:rPr>
              <a:t>首先排除“无言”、“忍戒”、“敌人数过少”、“无谋”等特殊情形</a:t>
            </a:r>
            <a:endParaRPr lang="en-US" altLang="zh-CN" dirty="0" smtClean="0">
              <a:latin typeface="宋体" panose="02010600030101010101" pitchFamily="2" charset="-122"/>
            </a:endParaRPr>
          </a:p>
          <a:p>
            <a:r>
              <a:rPr lang="zh-CN" altLang="en-US" dirty="0" smtClean="0">
                <a:latin typeface="宋体" panose="02010600030101010101" pitchFamily="2" charset="-122"/>
              </a:rPr>
              <a:t>然后排除“啖酪”（</a:t>
            </a:r>
            <a:r>
              <a:rPr lang="en-US" altLang="zh-CN" dirty="0"/>
              <a:t>SP</a:t>
            </a:r>
            <a:r>
              <a:rPr lang="en-US" altLang="zh-CN" dirty="0" smtClean="0">
                <a:latin typeface="宋体" panose="02010600030101010101" pitchFamily="2" charset="-122"/>
              </a:rPr>
              <a:t>·</a:t>
            </a:r>
            <a:r>
              <a:rPr lang="zh-CN" altLang="en-US" dirty="0" smtClean="0">
                <a:latin typeface="宋体" panose="02010600030101010101" pitchFamily="2" charset="-122"/>
              </a:rPr>
              <a:t>杨修）或“皇恩”（贴纸</a:t>
            </a:r>
            <a:r>
              <a:rPr lang="en-US" altLang="zh-CN" dirty="0" smtClean="0">
                <a:latin typeface="宋体" panose="02010600030101010101" pitchFamily="2" charset="-122"/>
              </a:rPr>
              <a:t>·</a:t>
            </a:r>
            <a:r>
              <a:rPr lang="zh-CN" altLang="en-US" dirty="0" smtClean="0">
                <a:latin typeface="宋体" panose="02010600030101010101" pitchFamily="2" charset="-122"/>
              </a:rPr>
              <a:t>刘协）的干扰</a:t>
            </a:r>
            <a:endParaRPr lang="en-US" altLang="zh-CN" dirty="0" smtClean="0">
              <a:latin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</a:rPr>
              <a:t>接着</a:t>
            </a:r>
            <a:r>
              <a:rPr lang="zh-CN" altLang="en-US" dirty="0" smtClean="0">
                <a:latin typeface="宋体" panose="02010600030101010101" pitchFamily="2" charset="-122"/>
              </a:rPr>
              <a:t>对所有角色进行分组：</a:t>
            </a:r>
            <a:endParaRPr lang="en-US" altLang="zh-CN" dirty="0" smtClean="0">
              <a:latin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dirty="0" smtClean="0">
                <a:latin typeface="宋体" panose="02010600030101010101" pitchFamily="2" charset="-122"/>
              </a:rPr>
              <a:t>组</a:t>
            </a:r>
            <a:r>
              <a:rPr lang="en-US" altLang="zh-CN" dirty="0"/>
              <a:t>F1</a:t>
            </a:r>
            <a:r>
              <a:rPr lang="zh-CN" altLang="en-US" dirty="0" smtClean="0">
                <a:latin typeface="宋体" panose="02010600030101010101" pitchFamily="2" charset="-122"/>
              </a:rPr>
              <a:t>：被横置的、可生效的、害怕受伤的、带闪电的友方角色（空）</a:t>
            </a:r>
            <a:endParaRPr lang="en-US" altLang="zh-CN" dirty="0" smtClean="0">
              <a:latin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dirty="0" smtClean="0">
                <a:latin typeface="宋体" panose="02010600030101010101" pitchFamily="2" charset="-122"/>
              </a:rPr>
              <a:t>组</a:t>
            </a:r>
            <a:r>
              <a:rPr lang="en-US" altLang="zh-CN" dirty="0"/>
              <a:t>F2</a:t>
            </a:r>
            <a:r>
              <a:rPr lang="zh-CN" altLang="en-US" dirty="0" smtClean="0">
                <a:latin typeface="宋体" panose="02010600030101010101" pitchFamily="2" charset="-122"/>
              </a:rPr>
              <a:t>：被横置的、可生效的、害怕受伤的、不带闪电的友方角色（空）</a:t>
            </a:r>
            <a:endParaRPr lang="en-US" altLang="zh-CN" dirty="0" smtClean="0">
              <a:latin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dirty="0" smtClean="0">
                <a:latin typeface="宋体" panose="02010600030101010101" pitchFamily="2" charset="-122"/>
              </a:rPr>
              <a:t>组</a:t>
            </a:r>
            <a:r>
              <a:rPr lang="en-US" altLang="zh-CN" dirty="0"/>
              <a:t>OF</a:t>
            </a:r>
            <a:r>
              <a:rPr lang="zh-CN" altLang="en-US" dirty="0" smtClean="0">
                <a:latin typeface="宋体" panose="02010600030101010101" pitchFamily="2" charset="-122"/>
              </a:rPr>
              <a:t>：不属于</a:t>
            </a:r>
            <a:r>
              <a:rPr lang="en-US" altLang="zh-CN" dirty="0"/>
              <a:t>F1</a:t>
            </a:r>
            <a:r>
              <a:rPr lang="zh-CN" altLang="en-US" dirty="0" smtClean="0">
                <a:latin typeface="宋体" panose="02010600030101010101" pitchFamily="2" charset="-122"/>
              </a:rPr>
              <a:t>和</a:t>
            </a:r>
            <a:r>
              <a:rPr lang="en-US" altLang="zh-CN" dirty="0"/>
              <a:t>F2</a:t>
            </a:r>
            <a:r>
              <a:rPr lang="zh-CN" altLang="en-US" dirty="0" smtClean="0">
                <a:latin typeface="宋体" panose="02010600030101010101" pitchFamily="2" charset="-122"/>
              </a:rPr>
              <a:t>的其他友方角色（袁绍、庞统）</a:t>
            </a:r>
            <a:endParaRPr lang="en-US" altLang="zh-CN" dirty="0" smtClean="0">
              <a:latin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dirty="0" smtClean="0">
                <a:latin typeface="宋体" panose="02010600030101010101" pitchFamily="2" charset="-122"/>
              </a:rPr>
              <a:t>组</a:t>
            </a:r>
            <a:r>
              <a:rPr lang="en-US" altLang="zh-CN" dirty="0"/>
              <a:t>E</a:t>
            </a:r>
            <a:r>
              <a:rPr lang="zh-CN" altLang="en-US" dirty="0" smtClean="0">
                <a:latin typeface="宋体" panose="02010600030101010101" pitchFamily="2" charset="-122"/>
              </a:rPr>
              <a:t>：未被横置的、可生效的、不希望扣减体力的、明确的敌方角色</a:t>
            </a:r>
            <a:endParaRPr lang="en-US" altLang="zh-CN" dirty="0" smtClean="0">
              <a:latin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dirty="0">
                <a:latin typeface="宋体" panose="02010600030101010101" pitchFamily="2" charset="-122"/>
              </a:rPr>
              <a:t>	</a:t>
            </a:r>
            <a:r>
              <a:rPr lang="zh-CN" altLang="en-US" dirty="0" smtClean="0">
                <a:latin typeface="宋体" panose="02010600030101010101" pitchFamily="2" charset="-122"/>
              </a:rPr>
              <a:t>（夏侯渊、祝融）</a:t>
            </a:r>
            <a:endParaRPr lang="en-US" altLang="zh-CN" dirty="0" smtClean="0">
              <a:latin typeface="宋体" panose="02010600030101010101" pitchFamily="2" charset="-122"/>
            </a:endParaRPr>
          </a:p>
          <a:p>
            <a:r>
              <a:rPr lang="zh-CN" altLang="en-US" dirty="0" smtClean="0">
                <a:latin typeface="宋体" panose="02010600030101010101" pitchFamily="2" charset="-122"/>
              </a:rPr>
              <a:t>并判断是否需要连环自己（不需要）</a:t>
            </a:r>
            <a:endParaRPr lang="en-US" altLang="zh-CN" dirty="0" smtClean="0">
              <a:latin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3755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确定使用方式（续）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latin typeface="宋体" panose="02010600030101010101" pitchFamily="2" charset="-122"/>
              </a:rPr>
              <a:t>分组后，优先考虑为组</a:t>
            </a:r>
            <a:r>
              <a:rPr lang="en-US" altLang="zh-CN" dirty="0"/>
              <a:t>F1</a:t>
            </a:r>
            <a:r>
              <a:rPr lang="zh-CN" altLang="en-US" dirty="0" smtClean="0">
                <a:latin typeface="宋体" panose="02010600030101010101" pitchFamily="2" charset="-122"/>
              </a:rPr>
              <a:t>中的友方角色解锁（不需要）</a:t>
            </a:r>
            <a:endParaRPr lang="en-US" altLang="zh-CN" dirty="0" smtClean="0">
              <a:latin typeface="宋体" panose="02010600030101010101" pitchFamily="2" charset="-122"/>
            </a:endParaRPr>
          </a:p>
          <a:p>
            <a:r>
              <a:rPr lang="zh-CN" altLang="en-US" dirty="0" smtClean="0">
                <a:latin typeface="宋体" panose="02010600030101010101" pitchFamily="2" charset="-122"/>
              </a:rPr>
              <a:t>然后考虑组</a:t>
            </a:r>
            <a:r>
              <a:rPr lang="en-US" altLang="zh-CN" dirty="0"/>
              <a:t>E</a:t>
            </a:r>
            <a:r>
              <a:rPr lang="zh-CN" altLang="en-US" dirty="0" smtClean="0">
                <a:latin typeface="宋体" panose="02010600030101010101" pitchFamily="2" charset="-122"/>
              </a:rPr>
              <a:t>中的敌方角色，发现其数目不少于</a:t>
            </a:r>
            <a:r>
              <a:rPr lang="en-US" altLang="zh-CN" dirty="0"/>
              <a:t>2</a:t>
            </a:r>
            <a:r>
              <a:rPr lang="zh-CN" altLang="en-US" dirty="0" smtClean="0">
                <a:latin typeface="宋体" panose="02010600030101010101" pitchFamily="2" charset="-122"/>
              </a:rPr>
              <a:t>个</a:t>
            </a:r>
            <a:endParaRPr lang="en-US" altLang="zh-CN" dirty="0" smtClean="0">
              <a:latin typeface="宋体" panose="02010600030101010101" pitchFamily="2" charset="-122"/>
            </a:endParaRPr>
          </a:p>
          <a:p>
            <a:r>
              <a:rPr lang="zh-CN" altLang="en-US" dirty="0" smtClean="0">
                <a:latin typeface="宋体" panose="02010600030101010101" pitchFamily="2" charset="-122"/>
              </a:rPr>
              <a:t>因此依次将前</a:t>
            </a:r>
            <a:r>
              <a:rPr lang="en-US" altLang="zh-CN" dirty="0"/>
              <a:t>2</a:t>
            </a:r>
            <a:r>
              <a:rPr lang="zh-CN" altLang="en-US" dirty="0" smtClean="0">
                <a:latin typeface="宋体" panose="02010600030101010101" pitchFamily="2" charset="-122"/>
              </a:rPr>
              <a:t>个敌方角色添加为使用目标</a:t>
            </a:r>
            <a:endParaRPr lang="en-US" altLang="zh-CN" dirty="0" smtClean="0">
              <a:latin typeface="宋体" panose="02010600030101010101" pitchFamily="2" charset="-122"/>
            </a:endParaRPr>
          </a:p>
          <a:p>
            <a:r>
              <a:rPr lang="zh-CN" altLang="en-US" dirty="0" smtClean="0">
                <a:latin typeface="宋体" panose="02010600030101010101" pitchFamily="2" charset="-122"/>
              </a:rPr>
              <a:t>即决定使用目标为：夏侯渊、祝融</a:t>
            </a:r>
            <a:endParaRPr lang="en-US" altLang="zh-CN" dirty="0" smtClean="0">
              <a:latin typeface="宋体" panose="02010600030101010101" pitchFamily="2" charset="-122"/>
            </a:endParaRPr>
          </a:p>
          <a:p>
            <a:endParaRPr lang="en-US" altLang="zh-CN" dirty="0" smtClean="0">
              <a:latin typeface="宋体" panose="02010600030101010101" pitchFamily="2" charset="-122"/>
            </a:endParaRPr>
          </a:p>
          <a:p>
            <a:r>
              <a:rPr lang="zh-CN" altLang="en-US" dirty="0" smtClean="0">
                <a:latin typeface="宋体" panose="02010600030101010101" pitchFamily="2" charset="-122"/>
              </a:rPr>
              <a:t>最终</a:t>
            </a:r>
            <a:r>
              <a:rPr lang="zh-CN" altLang="en-US" dirty="0">
                <a:latin typeface="宋体" panose="02010600030101010101" pitchFamily="2" charset="-122"/>
              </a:rPr>
              <a:t>结果：庞统发动了技能“连环”将</a:t>
            </a:r>
            <a:r>
              <a:rPr lang="en-US" altLang="zh-CN" dirty="0">
                <a:latin typeface="宋体" panose="02010600030101010101" pitchFamily="2" charset="-122"/>
              </a:rPr>
              <a:t>【</a:t>
            </a:r>
            <a:r>
              <a:rPr lang="zh-CN" altLang="en-US" dirty="0">
                <a:latin typeface="宋体" panose="02010600030101010101" pitchFamily="2" charset="-122"/>
              </a:rPr>
              <a:t>决斗</a:t>
            </a:r>
            <a:r>
              <a:rPr lang="en-US" altLang="zh-CN" dirty="0" smtClean="0">
                <a:latin typeface="宋体" panose="02010600030101010101" pitchFamily="2" charset="-122"/>
              </a:rPr>
              <a:t>】</a:t>
            </a:r>
            <a:r>
              <a:rPr lang="zh-CN" altLang="en-US" dirty="0" smtClean="0">
                <a:latin typeface="宋体" panose="02010600030101010101" pitchFamily="2" charset="-122"/>
              </a:rPr>
              <a:t>（♣</a:t>
            </a:r>
            <a:r>
              <a:rPr lang="en-US" altLang="zh-CN" dirty="0"/>
              <a:t>A</a:t>
            </a:r>
            <a:r>
              <a:rPr lang="zh-CN" altLang="en-US" dirty="0" smtClean="0">
                <a:latin typeface="宋体" panose="02010600030101010101" pitchFamily="2" charset="-122"/>
              </a:rPr>
              <a:t>）当作</a:t>
            </a:r>
            <a:r>
              <a:rPr lang="zh-CN" altLang="en-US" dirty="0">
                <a:latin typeface="宋体" panose="02010600030101010101" pitchFamily="2" charset="-122"/>
              </a:rPr>
              <a:t>一张</a:t>
            </a:r>
            <a:r>
              <a:rPr lang="en-US" altLang="zh-CN" dirty="0">
                <a:latin typeface="宋体" panose="02010600030101010101" pitchFamily="2" charset="-122"/>
              </a:rPr>
              <a:t>〖</a:t>
            </a:r>
            <a:r>
              <a:rPr lang="zh-CN" altLang="en-US" dirty="0">
                <a:latin typeface="宋体" panose="02010600030101010101" pitchFamily="2" charset="-122"/>
              </a:rPr>
              <a:t>铁索连环</a:t>
            </a:r>
            <a:r>
              <a:rPr lang="en-US" altLang="zh-CN" dirty="0" smtClean="0">
                <a:latin typeface="宋体" panose="02010600030101010101" pitchFamily="2" charset="-122"/>
              </a:rPr>
              <a:t>〗</a:t>
            </a:r>
            <a:r>
              <a:rPr lang="zh-CN" altLang="en-US" dirty="0" smtClean="0">
                <a:latin typeface="宋体" panose="02010600030101010101" pitchFamily="2" charset="-122"/>
              </a:rPr>
              <a:t>（♣</a:t>
            </a:r>
            <a:r>
              <a:rPr lang="en-US" altLang="zh-CN" dirty="0"/>
              <a:t>A</a:t>
            </a:r>
            <a:r>
              <a:rPr lang="zh-CN" altLang="en-US" dirty="0" smtClean="0">
                <a:latin typeface="宋体" panose="02010600030101010101" pitchFamily="2" charset="-122"/>
              </a:rPr>
              <a:t>）对夏侯渊和祝融使用。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30565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神杀技能分类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1825624"/>
            <a:ext cx="12192000" cy="5032375"/>
          </a:xfrm>
        </p:spPr>
        <p:txBody>
          <a:bodyPr>
            <a:normAutofit/>
          </a:bodyPr>
          <a:lstStyle/>
          <a:p>
            <a:r>
              <a:rPr lang="zh-CN" altLang="en-US" b="1" dirty="0"/>
              <a:t>触发</a:t>
            </a:r>
            <a:r>
              <a:rPr lang="zh-CN" altLang="en-US" b="1" dirty="0" smtClean="0"/>
              <a:t>技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在特定时机发动的技能。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描述通常会具有类似“</a:t>
            </a:r>
            <a:r>
              <a:rPr lang="en-US" altLang="zh-CN" dirty="0" smtClean="0"/>
              <a:t>XX</a:t>
            </a:r>
            <a:r>
              <a:rPr lang="zh-CN" altLang="en-US" dirty="0" smtClean="0"/>
              <a:t>时机，你可以做</a:t>
            </a:r>
            <a:r>
              <a:rPr lang="en-US" altLang="zh-CN" dirty="0" smtClean="0"/>
              <a:t>XX</a:t>
            </a:r>
            <a:r>
              <a:rPr lang="zh-CN" altLang="en-US" dirty="0" smtClean="0"/>
              <a:t>”的结构。</a:t>
            </a:r>
            <a:endParaRPr lang="en-US" altLang="zh-CN" dirty="0" smtClean="0"/>
          </a:p>
          <a:p>
            <a:r>
              <a:rPr lang="zh-CN" altLang="en-US" b="1" dirty="0"/>
              <a:t>视为</a:t>
            </a:r>
            <a:r>
              <a:rPr lang="zh-CN" altLang="en-US" b="1" dirty="0" smtClean="0"/>
              <a:t>技</a:t>
            </a:r>
            <a:r>
              <a:rPr lang="zh-CN" altLang="en-US" dirty="0" smtClean="0"/>
              <a:t>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将一些牌视为另一些牌的技能。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描述通常会具有类似“你可以将</a:t>
            </a:r>
            <a:r>
              <a:rPr lang="en-US" altLang="zh-CN" dirty="0" smtClean="0"/>
              <a:t>XX</a:t>
            </a:r>
            <a:r>
              <a:rPr lang="zh-CN" altLang="en-US" dirty="0" smtClean="0"/>
              <a:t>牌当做</a:t>
            </a:r>
            <a:r>
              <a:rPr lang="en-US" altLang="zh-CN" dirty="0" smtClean="0"/>
              <a:t>XX</a:t>
            </a:r>
            <a:r>
              <a:rPr lang="zh-CN" altLang="en-US" dirty="0" smtClean="0"/>
              <a:t>牌使用”的结构。</a:t>
            </a:r>
            <a:endParaRPr lang="en-US" altLang="zh-CN" b="1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dirty="0" smtClean="0"/>
              <a:t>特殊技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包括：禁止技、距离修正技、手牌上限技、目标增强技、攻击范围技、技能失效技等。</a:t>
            </a:r>
            <a:endParaRPr lang="en-US" altLang="zh-CN" dirty="0" smtClean="0"/>
          </a:p>
        </p:txBody>
      </p:sp>
      <p:sp>
        <p:nvSpPr>
          <p:cNvPr id="4" name="文本框 3"/>
          <p:cNvSpPr txBox="1"/>
          <p:nvPr/>
        </p:nvSpPr>
        <p:spPr>
          <a:xfrm>
            <a:off x="5595581" y="1163904"/>
            <a:ext cx="44616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游戏规则本质上</a:t>
            </a:r>
            <a:endParaRPr lang="en-US" altLang="zh-CN" sz="40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CN" altLang="en-US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也属于触发技哦！</a:t>
            </a:r>
            <a:endParaRPr lang="zh-CN" alt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85423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关键概念</a:t>
            </a:r>
            <a:r>
              <a:rPr lang="zh-CN" altLang="en-US" dirty="0"/>
              <a:t>：</a:t>
            </a:r>
            <a:r>
              <a:rPr lang="zh-CN" altLang="en-US" dirty="0" smtClean="0"/>
              <a:t>技能卡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为了便于</a:t>
            </a:r>
            <a:r>
              <a:rPr lang="en-US" altLang="zh-CN" dirty="0" smtClean="0"/>
              <a:t>AI</a:t>
            </a:r>
            <a:r>
              <a:rPr lang="zh-CN" altLang="en-US" dirty="0" smtClean="0"/>
              <a:t>思考，引入“技能卡”的概念。</a:t>
            </a:r>
            <a:endParaRPr lang="en-US" altLang="zh-CN" dirty="0" smtClean="0"/>
          </a:p>
          <a:p>
            <a:r>
              <a:rPr lang="zh-CN" altLang="en-US" dirty="0" smtClean="0"/>
              <a:t>“技能卡”是一种虚构的卡牌，用来表现特定技能的效果。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制衡：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阶段技，你可以弃置至少一张牌。若如此做，你摸等量的牌。</a:t>
            </a:r>
            <a:endParaRPr lang="en-US" altLang="zh-CN" dirty="0" smtClean="0"/>
          </a:p>
          <a:p>
            <a:r>
              <a:rPr lang="zh-CN" altLang="en-US" dirty="0" smtClean="0"/>
              <a:t>制衡：（同义描述）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阶段技，你可以将</a:t>
            </a:r>
            <a:r>
              <a:rPr lang="en-US" altLang="zh-CN" dirty="0" smtClean="0"/>
              <a:t>X</a:t>
            </a:r>
            <a:r>
              <a:rPr lang="zh-CN" altLang="en-US" dirty="0" smtClean="0"/>
              <a:t>张牌当做“制衡技能卡”使用（</a:t>
            </a:r>
            <a:r>
              <a:rPr lang="en-US" altLang="zh-CN" dirty="0" smtClean="0"/>
              <a:t>X</a:t>
            </a:r>
            <a:r>
              <a:rPr lang="zh-CN" altLang="en-US" dirty="0" smtClean="0"/>
              <a:t>至少为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）。</a:t>
            </a:r>
            <a:endParaRPr lang="en-US" altLang="zh-CN" dirty="0"/>
          </a:p>
          <a:p>
            <a:r>
              <a:rPr lang="zh-CN" altLang="en-US" dirty="0" smtClean="0"/>
              <a:t>制衡技能卡：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你摸</a:t>
            </a:r>
            <a:r>
              <a:rPr lang="en-US" altLang="zh-CN" dirty="0" smtClean="0"/>
              <a:t>X</a:t>
            </a:r>
            <a:r>
              <a:rPr lang="zh-CN" altLang="en-US" dirty="0" smtClean="0"/>
              <a:t>张牌。</a:t>
            </a:r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292119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关键概念：技能卡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意义：出牌阶段的“主动发动技能”和“使用卡牌”自此在形式上得到了</a:t>
            </a:r>
            <a:r>
              <a:rPr lang="zh-CN" altLang="en-US" dirty="0" smtClean="0"/>
              <a:t>统一，简化了</a:t>
            </a:r>
            <a:r>
              <a:rPr lang="en-US" altLang="zh-CN" dirty="0" smtClean="0"/>
              <a:t>AI</a:t>
            </a:r>
            <a:r>
              <a:rPr lang="zh-CN" altLang="en-US" dirty="0" smtClean="0"/>
              <a:t>的思考过程。</a:t>
            </a:r>
            <a:endParaRPr lang="en-US" altLang="zh-CN" dirty="0"/>
          </a:p>
          <a:p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在出牌阶段空闲时间点主动发动的技能都是视为技！</a:t>
            </a:r>
            <a:endParaRPr lang="en-US" altLang="zh-CN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dirty="0"/>
              <a:t>只不过有些是视为了卡牌，有些是视为了技能卡而已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“视为技＋技能卡”是实现许多技能效果的经典搭配。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衍生概念：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子卡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构成技能卡的那些真正的卡牌，称作该技能卡的子卡。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531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120461"/>
          </a:xfrm>
        </p:spPr>
        <p:txBody>
          <a:bodyPr/>
          <a:lstStyle/>
          <a:p>
            <a:r>
              <a:rPr lang="zh-CN" altLang="en-US" dirty="0" smtClean="0"/>
              <a:t>出牌举例（二）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1120461"/>
            <a:ext cx="12192000" cy="5737539"/>
          </a:xfrm>
        </p:spPr>
        <p:txBody>
          <a:bodyPr>
            <a:normAutofit lnSpcReduction="10000"/>
          </a:bodyPr>
          <a:lstStyle/>
          <a:p>
            <a:r>
              <a:rPr lang="zh-CN" altLang="en-US" dirty="0" smtClean="0"/>
              <a:t>残局阶段，目前场上形势如下：</a:t>
            </a:r>
            <a:endParaRPr lang="en-US" altLang="zh-CN" dirty="0" smtClean="0"/>
          </a:p>
          <a:p>
            <a:r>
              <a:rPr lang="zh-CN" altLang="en-US" dirty="0" smtClean="0"/>
              <a:t>主公：标准版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曹操（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3</a:t>
            </a:r>
            <a:r>
              <a:rPr lang="zh-CN" altLang="en-US" dirty="0" smtClean="0"/>
              <a:t>牌，</a:t>
            </a:r>
            <a:r>
              <a:rPr lang="en-US" altLang="zh-CN" dirty="0" smtClean="0"/>
              <a:t>1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r>
              <a:rPr lang="zh-CN" altLang="en-US" dirty="0" smtClean="0"/>
              <a:t>忠臣：标准版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貂蝉（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4</a:t>
            </a:r>
            <a:r>
              <a:rPr lang="zh-CN" altLang="en-US" dirty="0" smtClean="0"/>
              <a:t>牌，古锭刀、骅骝，</a:t>
            </a:r>
            <a:r>
              <a:rPr lang="en-US" altLang="zh-CN" dirty="0" smtClean="0"/>
              <a:t>2</a:t>
            </a:r>
            <a:r>
              <a:rPr lang="zh-CN" altLang="en-US" dirty="0" smtClean="0"/>
              <a:t>号位）</a:t>
            </a:r>
            <a:r>
              <a:rPr lang="en-US" altLang="zh-CN" dirty="0" smtClean="0"/>
              <a:t>【</a:t>
            </a:r>
            <a:r>
              <a:rPr lang="zh-CN" altLang="en-US" dirty="0" smtClean="0"/>
              <a:t>当前回合角色</a:t>
            </a:r>
            <a:r>
              <a:rPr lang="en-US" altLang="zh-CN" dirty="0" smtClean="0"/>
              <a:t>】</a:t>
            </a:r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郭嘉（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2</a:t>
            </a:r>
            <a:r>
              <a:rPr lang="zh-CN" altLang="en-US" dirty="0" smtClean="0"/>
              <a:t>牌，</a:t>
            </a:r>
            <a:r>
              <a:rPr lang="en-US" altLang="zh-CN" dirty="0" smtClean="0"/>
              <a:t>3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夏侯惇（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0</a:t>
            </a:r>
            <a:r>
              <a:rPr lang="zh-CN" altLang="en-US" dirty="0" smtClean="0"/>
              <a:t>牌，</a:t>
            </a:r>
            <a:r>
              <a:rPr lang="en-US" altLang="zh-CN" dirty="0" smtClean="0"/>
              <a:t>5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r>
              <a:rPr lang="zh-CN" altLang="en-US" dirty="0"/>
              <a:t>反</a:t>
            </a:r>
            <a:r>
              <a:rPr lang="zh-CN" altLang="en-US" dirty="0" smtClean="0"/>
              <a:t>贼：新标准版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刘备（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1</a:t>
            </a:r>
            <a:r>
              <a:rPr lang="zh-CN" altLang="en-US" dirty="0" smtClean="0"/>
              <a:t>牌，横置，</a:t>
            </a:r>
            <a:r>
              <a:rPr lang="en-US" altLang="zh-CN" dirty="0" smtClean="0"/>
              <a:t>4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司马懿（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2</a:t>
            </a:r>
            <a:r>
              <a:rPr lang="zh-CN" altLang="en-US" dirty="0" smtClean="0"/>
              <a:t>牌，青釭剑，横置，</a:t>
            </a:r>
            <a:r>
              <a:rPr lang="en-US" altLang="zh-CN" dirty="0" smtClean="0"/>
              <a:t>6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华佗（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0</a:t>
            </a:r>
            <a:r>
              <a:rPr lang="zh-CN" altLang="en-US" dirty="0" smtClean="0"/>
              <a:t>牌，白银狮子，横置，</a:t>
            </a:r>
            <a:r>
              <a:rPr lang="en-US" altLang="zh-CN" dirty="0" smtClean="0"/>
              <a:t>7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r>
              <a:rPr lang="zh-CN" altLang="en-US" dirty="0" smtClean="0"/>
              <a:t>内奸不明</a:t>
            </a:r>
            <a:endParaRPr lang="en-US" altLang="zh-CN" dirty="0" smtClean="0"/>
          </a:p>
          <a:p>
            <a:r>
              <a:rPr lang="zh-CN" altLang="en-US" dirty="0" smtClean="0"/>
              <a:t>已知貂蝉的手牌为：</a:t>
            </a:r>
            <a:r>
              <a:rPr lang="en-US" altLang="zh-CN" dirty="0" smtClean="0"/>
              <a:t>【</a:t>
            </a:r>
            <a:r>
              <a:rPr lang="zh-CN" altLang="en-US" dirty="0" smtClean="0"/>
              <a:t>闪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</a:t>
            </a:r>
            <a:r>
              <a:rPr lang="zh-CN" altLang="en-US" dirty="0" smtClean="0">
                <a:solidFill>
                  <a:srgbClr val="FF0000"/>
                </a:solidFill>
              </a:rPr>
              <a:t>♦</a:t>
            </a:r>
            <a:r>
              <a:rPr lang="en-US" altLang="zh-CN" dirty="0" smtClean="0"/>
              <a:t>4</a:t>
            </a:r>
            <a:r>
              <a:rPr lang="zh-CN" altLang="en-US" dirty="0" smtClean="0"/>
              <a:t>）、</a:t>
            </a:r>
            <a:r>
              <a:rPr lang="en-US" altLang="zh-CN" dirty="0" smtClean="0"/>
              <a:t>【</a:t>
            </a:r>
            <a:r>
              <a:rPr lang="zh-CN" altLang="en-US" dirty="0" smtClean="0"/>
              <a:t>顺手牵羊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（♠</a:t>
            </a:r>
            <a:r>
              <a:rPr lang="en-US" altLang="zh-CN" dirty="0" smtClean="0"/>
              <a:t>4</a:t>
            </a:r>
            <a:r>
              <a:rPr lang="zh-CN" altLang="en-US" dirty="0" smtClean="0"/>
              <a:t>）、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en-US" altLang="zh-CN" dirty="0" smtClean="0"/>
              <a:t>【</a:t>
            </a:r>
            <a:r>
              <a:rPr lang="zh-CN" altLang="en-US" dirty="0" smtClean="0"/>
              <a:t>顺手牵羊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（♠</a:t>
            </a:r>
            <a:r>
              <a:rPr lang="en-US" altLang="zh-CN" dirty="0" smtClean="0"/>
              <a:t>3</a:t>
            </a:r>
            <a:r>
              <a:rPr lang="zh-CN" altLang="en-US" dirty="0" smtClean="0"/>
              <a:t>）、</a:t>
            </a:r>
            <a:r>
              <a:rPr lang="en-US" altLang="zh-CN" dirty="0" smtClean="0"/>
              <a:t>【</a:t>
            </a:r>
            <a:r>
              <a:rPr lang="zh-CN" altLang="en-US" dirty="0" smtClean="0"/>
              <a:t>兵粮寸断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（♠</a:t>
            </a:r>
            <a:r>
              <a:rPr lang="en-US" altLang="zh-CN" dirty="0" smtClean="0"/>
              <a:t>10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现在是貂蝉的出牌阶段，貂蝉应当怎样出牌呢？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6377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848932" cy="5293217"/>
          </a:xfrm>
        </p:spPr>
        <p:txBody>
          <a:bodyPr/>
          <a:lstStyle/>
          <a:p>
            <a:r>
              <a:rPr lang="zh-CN" altLang="en-US" dirty="0" smtClean="0"/>
              <a:t>出牌举例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6246254"/>
            <a:ext cx="10515600" cy="611746"/>
          </a:xfrm>
        </p:spPr>
        <p:txBody>
          <a:bodyPr/>
          <a:lstStyle/>
          <a:p>
            <a:r>
              <a:rPr lang="zh-CN" altLang="en-US" dirty="0" smtClean="0"/>
              <a:t>现在貂蝉该如何行动？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932" y="1"/>
            <a:ext cx="11343068" cy="611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682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思路是一样的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仍然要先确定有哪些可使用的卡牌</a:t>
            </a:r>
            <a:endParaRPr lang="en-US" altLang="zh-CN" dirty="0"/>
          </a:p>
          <a:p>
            <a:r>
              <a:rPr lang="zh-CN" altLang="en-US" dirty="0" smtClean="0"/>
              <a:t>然后对其按使用优先级进行排序</a:t>
            </a:r>
            <a:endParaRPr lang="en-US" altLang="zh-CN" dirty="0" smtClean="0"/>
          </a:p>
          <a:p>
            <a:r>
              <a:rPr lang="zh-CN" altLang="en-US" dirty="0" smtClean="0"/>
              <a:t>最后选出最高优先级的卡牌，确定其具体的使用方式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只是在确定可使用卡牌的时候</a:t>
            </a:r>
            <a:endParaRPr lang="en-US" altLang="zh-CN" dirty="0" smtClean="0"/>
          </a:p>
          <a:p>
            <a:r>
              <a:rPr lang="zh-CN" altLang="en-US" dirty="0"/>
              <a:t>这</a:t>
            </a:r>
            <a:r>
              <a:rPr lang="zh-CN" altLang="en-US" dirty="0" smtClean="0"/>
              <a:t>次还要把技能卡考虑进去：</a:t>
            </a:r>
            <a:endParaRPr lang="en-US" altLang="zh-CN" dirty="0" smtClean="0"/>
          </a:p>
          <a:p>
            <a:r>
              <a:rPr lang="zh-CN" altLang="en-US" dirty="0" smtClean="0"/>
              <a:t>貂蝉拥有技能“离间”</a:t>
            </a:r>
            <a:endParaRPr lang="en-US" altLang="zh-CN" dirty="0" smtClean="0"/>
          </a:p>
          <a:p>
            <a:r>
              <a:rPr lang="zh-CN" altLang="en-US" dirty="0" smtClean="0"/>
              <a:t>也就意味着还有一张卡牌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“离间技能卡”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4838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91074"/>
          </a:xfrm>
        </p:spPr>
        <p:txBody>
          <a:bodyPr numCol="2"/>
          <a:lstStyle/>
          <a:p>
            <a:r>
              <a:rPr lang="zh-CN" altLang="en-US" b="1" dirty="0" smtClean="0"/>
              <a:t>选将</a:t>
            </a:r>
            <a:r>
              <a:rPr lang="en-US" altLang="zh-CN" b="1" dirty="0" smtClean="0"/>
              <a:t>AI</a:t>
            </a:r>
          </a:p>
          <a:p>
            <a:pPr lvl="1"/>
            <a:r>
              <a:rPr lang="zh-CN" altLang="en-US" dirty="0" smtClean="0"/>
              <a:t>情况</a:t>
            </a:r>
            <a:r>
              <a:rPr lang="en-US" altLang="zh-CN" dirty="0" smtClean="0"/>
              <a:t>1</a:t>
            </a:r>
            <a:r>
              <a:rPr lang="zh-CN" altLang="en-US" dirty="0" smtClean="0"/>
              <a:t>：</a:t>
            </a:r>
            <a:r>
              <a:rPr lang="en-US" altLang="zh-CN" dirty="0" smtClean="0"/>
              <a:t>KOF</a:t>
            </a:r>
            <a:r>
              <a:rPr lang="zh-CN" altLang="en-US" dirty="0" smtClean="0"/>
              <a:t>模式选将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情况</a:t>
            </a:r>
            <a:r>
              <a:rPr lang="en-US" altLang="zh-CN" dirty="0" smtClean="0"/>
              <a:t>2</a:t>
            </a:r>
            <a:r>
              <a:rPr lang="zh-CN" altLang="en-US" dirty="0" smtClean="0"/>
              <a:t>：</a:t>
            </a:r>
            <a:r>
              <a:rPr lang="en-US" altLang="zh-CN" dirty="0" smtClean="0"/>
              <a:t>3v3</a:t>
            </a:r>
            <a:r>
              <a:rPr lang="zh-CN" altLang="en-US" dirty="0" smtClean="0"/>
              <a:t>对战模式选将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情况</a:t>
            </a:r>
            <a:r>
              <a:rPr lang="en-US" altLang="zh-CN" dirty="0" smtClean="0"/>
              <a:t>3</a:t>
            </a:r>
            <a:r>
              <a:rPr lang="zh-CN" altLang="en-US" dirty="0" smtClean="0"/>
              <a:t>：身份局选将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情况</a:t>
            </a:r>
            <a:r>
              <a:rPr lang="en-US" altLang="zh-CN" dirty="0" smtClean="0"/>
              <a:t>4</a:t>
            </a:r>
            <a:r>
              <a:rPr lang="zh-CN" altLang="en-US" dirty="0" smtClean="0"/>
              <a:t>：双将模式选择副将</a:t>
            </a:r>
            <a:endParaRPr lang="en-US" altLang="zh-CN" dirty="0" smtClean="0"/>
          </a:p>
          <a:p>
            <a:r>
              <a:rPr lang="zh-CN" altLang="en-US" b="1" dirty="0" smtClean="0"/>
              <a:t>托管</a:t>
            </a:r>
            <a:r>
              <a:rPr lang="en-US" altLang="zh-CN" b="1" dirty="0" smtClean="0"/>
              <a:t>AI</a:t>
            </a:r>
            <a:endParaRPr lang="en-US" altLang="zh-CN" dirty="0"/>
          </a:p>
          <a:p>
            <a:r>
              <a:rPr lang="zh-CN" altLang="en-US" b="1" dirty="0" smtClean="0"/>
              <a:t>高级</a:t>
            </a:r>
            <a:r>
              <a:rPr lang="en-US" altLang="zh-CN" b="1" dirty="0" smtClean="0"/>
              <a:t>AI</a:t>
            </a:r>
          </a:p>
          <a:p>
            <a:pPr lvl="1"/>
            <a:r>
              <a:rPr lang="zh-CN" altLang="en-US" dirty="0" smtClean="0"/>
              <a:t>场景</a:t>
            </a:r>
            <a:r>
              <a:rPr lang="en-US" altLang="zh-CN" dirty="0" smtClean="0"/>
              <a:t>1</a:t>
            </a:r>
            <a:r>
              <a:rPr lang="zh-CN" altLang="en-US" dirty="0" smtClean="0"/>
              <a:t>：出牌阶段主动使用牌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场景</a:t>
            </a:r>
            <a:r>
              <a:rPr lang="en-US" altLang="zh-CN" dirty="0" smtClean="0"/>
              <a:t>2</a:t>
            </a:r>
            <a:r>
              <a:rPr lang="zh-CN" altLang="en-US" dirty="0" smtClean="0"/>
              <a:t>：响应请求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场景</a:t>
            </a:r>
            <a:r>
              <a:rPr lang="en-US" altLang="zh-CN" dirty="0" smtClean="0"/>
              <a:t>3</a:t>
            </a:r>
            <a:r>
              <a:rPr lang="zh-CN" altLang="en-US" dirty="0" smtClean="0"/>
              <a:t>：弃牌阶段弃牌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场景</a:t>
            </a:r>
            <a:r>
              <a:rPr lang="en-US" altLang="zh-CN" dirty="0" smtClean="0"/>
              <a:t>4</a:t>
            </a:r>
            <a:r>
              <a:rPr lang="zh-CN" altLang="en-US" dirty="0" smtClean="0"/>
              <a:t>：身份判断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场景</a:t>
            </a:r>
            <a:r>
              <a:rPr lang="en-US" altLang="zh-CN" dirty="0" smtClean="0"/>
              <a:t>5</a:t>
            </a:r>
            <a:r>
              <a:rPr lang="zh-CN" altLang="en-US" dirty="0" smtClean="0"/>
              <a:t>：分析局势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场景</a:t>
            </a:r>
            <a:r>
              <a:rPr lang="en-US" altLang="zh-CN" dirty="0" smtClean="0"/>
              <a:t>6</a:t>
            </a:r>
            <a:r>
              <a:rPr lang="zh-CN" altLang="en-US" dirty="0" smtClean="0"/>
              <a:t>：聊天及其它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4630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确定所有将可能使用的卡牌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①</a:t>
            </a:r>
            <a:r>
              <a:rPr lang="en-US" altLang="zh-CN" dirty="0" smtClean="0"/>
              <a:t>【</a:t>
            </a:r>
            <a:r>
              <a:rPr lang="zh-CN" altLang="en-US" dirty="0"/>
              <a:t>闪</a:t>
            </a:r>
            <a:r>
              <a:rPr lang="en-US" altLang="zh-CN" dirty="0"/>
              <a:t>】</a:t>
            </a:r>
            <a:r>
              <a:rPr lang="zh-CN" altLang="en-US" dirty="0"/>
              <a:t>（</a:t>
            </a:r>
            <a:r>
              <a:rPr lang="zh-CN" altLang="en-US" dirty="0">
                <a:solidFill>
                  <a:srgbClr val="FF0000"/>
                </a:solidFill>
              </a:rPr>
              <a:t>♦</a:t>
            </a:r>
            <a:r>
              <a:rPr lang="en-US" altLang="zh-CN" dirty="0"/>
              <a:t>4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②</a:t>
            </a:r>
            <a:r>
              <a:rPr lang="en-US" altLang="zh-CN" dirty="0" smtClean="0"/>
              <a:t>【</a:t>
            </a:r>
            <a:r>
              <a:rPr lang="zh-CN" altLang="en-US" dirty="0"/>
              <a:t>顺手牵羊</a:t>
            </a:r>
            <a:r>
              <a:rPr lang="en-US" altLang="zh-CN" dirty="0"/>
              <a:t>】</a:t>
            </a:r>
            <a:r>
              <a:rPr lang="zh-CN" altLang="en-US" dirty="0"/>
              <a:t>（♠</a:t>
            </a:r>
            <a:r>
              <a:rPr lang="en-US" altLang="zh-CN" dirty="0"/>
              <a:t>4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③</a:t>
            </a:r>
            <a:r>
              <a:rPr lang="en-US" altLang="zh-CN" dirty="0" smtClean="0"/>
              <a:t>【</a:t>
            </a:r>
            <a:r>
              <a:rPr lang="zh-CN" altLang="en-US" dirty="0"/>
              <a:t>顺手牵羊</a:t>
            </a:r>
            <a:r>
              <a:rPr lang="en-US" altLang="zh-CN" dirty="0"/>
              <a:t>】</a:t>
            </a:r>
            <a:r>
              <a:rPr lang="zh-CN" altLang="en-US" dirty="0"/>
              <a:t>（♠</a:t>
            </a:r>
            <a:r>
              <a:rPr lang="en-US" altLang="zh-CN" dirty="0"/>
              <a:t>3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④</a:t>
            </a:r>
            <a:r>
              <a:rPr lang="en-US" altLang="zh-CN" dirty="0" smtClean="0"/>
              <a:t>【</a:t>
            </a:r>
            <a:r>
              <a:rPr lang="zh-CN" altLang="en-US" dirty="0"/>
              <a:t>兵粮寸断</a:t>
            </a:r>
            <a:r>
              <a:rPr lang="en-US" altLang="zh-CN" dirty="0"/>
              <a:t>】</a:t>
            </a:r>
            <a:r>
              <a:rPr lang="zh-CN" altLang="en-US" dirty="0"/>
              <a:t>（♠</a:t>
            </a:r>
            <a:r>
              <a:rPr lang="en-US" altLang="zh-CN" dirty="0"/>
              <a:t>10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⑤“离间技能卡”（无花色，点数为</a:t>
            </a:r>
            <a:r>
              <a:rPr lang="en-US" altLang="zh-CN" dirty="0" smtClean="0"/>
              <a:t>0</a:t>
            </a:r>
            <a:r>
              <a:rPr lang="zh-CN" altLang="en-US" dirty="0" smtClean="0"/>
              <a:t>）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来自技能“离间”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11654"/>
            <a:ext cx="12192000" cy="154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905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尝试使用，确定所有可用卡牌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“离间技能卡”（无花色，点数</a:t>
            </a:r>
            <a:r>
              <a:rPr lang="en-US" altLang="zh-CN" dirty="0"/>
              <a:t>0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11654"/>
            <a:ext cx="12192000" cy="154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5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例行公事</a:t>
            </a:r>
            <a:r>
              <a:rPr lang="en-US" altLang="zh-CN" dirty="0" smtClean="0"/>
              <a:t>……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Autofit/>
          </a:bodyPr>
          <a:lstStyle/>
          <a:p>
            <a:r>
              <a:rPr lang="zh-CN" altLang="en-US" dirty="0" smtClean="0"/>
              <a:t>获取预设的使用优先级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“离间技能卡”：</a:t>
            </a:r>
            <a:r>
              <a:rPr lang="en-US" altLang="zh-CN" dirty="0" smtClean="0"/>
              <a:t>4</a:t>
            </a:r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dirty="0" smtClean="0"/>
              <a:t>计算“动态使用优先级”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“离间技能卡”（无花色，点数</a:t>
            </a:r>
            <a:r>
              <a:rPr lang="en-US" altLang="zh-CN" dirty="0"/>
              <a:t>0</a:t>
            </a:r>
            <a:r>
              <a:rPr lang="zh-CN" altLang="en-US" dirty="0" smtClean="0"/>
              <a:t>）：</a:t>
            </a:r>
            <a:r>
              <a:rPr lang="en-US" altLang="zh-CN" dirty="0" smtClean="0"/>
              <a:t>4</a:t>
            </a:r>
            <a:r>
              <a:rPr lang="zh-CN" altLang="en-US" dirty="0" smtClean="0"/>
              <a:t>（不变）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dirty="0" smtClean="0"/>
              <a:t>按优先级进行排序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排序结果：“离间技能卡”（无花色，点数</a:t>
            </a:r>
            <a:r>
              <a:rPr lang="en-US" altLang="zh-CN" dirty="0" smtClean="0"/>
              <a:t>0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dirty="0" smtClean="0"/>
              <a:t>最后决定使用的卡牌就是：“离间技能卡”（无花色，点数</a:t>
            </a:r>
            <a:r>
              <a:rPr lang="en-US" altLang="zh-CN" dirty="0"/>
              <a:t>0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1050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确定技能卡构成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r>
              <a:rPr lang="zh-CN" altLang="en-US" dirty="0" smtClean="0"/>
              <a:t>采用手牌数大于体力时的策略</a:t>
            </a:r>
            <a:endParaRPr lang="en-US" altLang="zh-CN" dirty="0" smtClean="0"/>
          </a:p>
          <a:p>
            <a:r>
              <a:rPr lang="zh-CN" altLang="en-US" dirty="0" smtClean="0"/>
              <a:t>首先将所有手牌按卡牌的保留价值从小到大进行排序</a:t>
            </a:r>
            <a:endParaRPr lang="en-US" altLang="zh-CN" dirty="0" smtClean="0"/>
          </a:p>
          <a:p>
            <a:r>
              <a:rPr lang="zh-CN" altLang="en-US" dirty="0" smtClean="0"/>
              <a:t>然后找出第一个不为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桃</a:t>
            </a:r>
            <a:r>
              <a:rPr lang="en-US" altLang="zh-CN" dirty="0" smtClean="0"/>
              <a:t>】</a:t>
            </a:r>
            <a:r>
              <a:rPr lang="zh-CN" altLang="en-US" dirty="0" smtClean="0"/>
              <a:t>的：基本牌或装备牌或</a:t>
            </a:r>
            <a:r>
              <a:rPr lang="en-US" altLang="zh-CN" dirty="0" smtClean="0"/>
              <a:t>【</a:t>
            </a:r>
            <a:r>
              <a:rPr lang="zh-CN" altLang="en-US" dirty="0" smtClean="0"/>
              <a:t>五谷丰登</a:t>
            </a:r>
            <a:r>
              <a:rPr lang="en-US" altLang="zh-CN" dirty="0" smtClean="0"/>
              <a:t>】</a:t>
            </a:r>
          </a:p>
          <a:p>
            <a:r>
              <a:rPr lang="zh-CN" altLang="en-US" dirty="0" smtClean="0"/>
              <a:t>结果为：</a:t>
            </a:r>
            <a:r>
              <a:rPr lang="en-US" altLang="zh-CN" dirty="0" smtClean="0"/>
              <a:t>【</a:t>
            </a:r>
            <a:r>
              <a:rPr lang="zh-CN" altLang="en-US" dirty="0" smtClean="0"/>
              <a:t>闪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</a:t>
            </a:r>
            <a:r>
              <a:rPr lang="zh-CN" altLang="en-US" dirty="0" smtClean="0">
                <a:solidFill>
                  <a:srgbClr val="FF0000"/>
                </a:solidFill>
              </a:rPr>
              <a:t>♦</a:t>
            </a:r>
            <a:r>
              <a:rPr lang="en-US" altLang="zh-CN" dirty="0" smtClean="0"/>
              <a:t>4</a:t>
            </a:r>
            <a:r>
              <a:rPr lang="zh-CN" altLang="en-US" dirty="0" smtClean="0"/>
              <a:t>）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此即为“离间技能卡”的子卡</a:t>
            </a:r>
            <a:endParaRPr lang="en-US" altLang="zh-CN" dirty="0" smtClean="0"/>
          </a:p>
          <a:p>
            <a:r>
              <a:rPr lang="zh-CN" altLang="en-US" dirty="0" smtClean="0"/>
              <a:t>所以貂蝉将用这张</a:t>
            </a:r>
            <a:r>
              <a:rPr lang="en-US" altLang="zh-CN" dirty="0" smtClean="0"/>
              <a:t>【</a:t>
            </a:r>
            <a:r>
              <a:rPr lang="zh-CN" altLang="en-US" dirty="0" smtClean="0"/>
              <a:t>闪</a:t>
            </a:r>
            <a:r>
              <a:rPr lang="en-US" altLang="zh-CN" dirty="0" smtClean="0"/>
              <a:t>】</a:t>
            </a:r>
            <a:r>
              <a:rPr lang="zh-CN" altLang="en-US" dirty="0" smtClean="0"/>
              <a:t>发动技能“离间”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具体过程可参考：游戏目录</a:t>
            </a:r>
            <a:r>
              <a:rPr lang="en-US" altLang="zh-CN" dirty="0"/>
              <a:t>/</a:t>
            </a:r>
            <a:r>
              <a:rPr lang="en-US" altLang="zh-CN" dirty="0" err="1" smtClean="0"/>
              <a:t>lua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ai</a:t>
            </a:r>
            <a:r>
              <a:rPr lang="en-US" altLang="zh-CN" dirty="0" smtClean="0"/>
              <a:t>/nostalgia-</a:t>
            </a:r>
            <a:r>
              <a:rPr lang="en-US" altLang="zh-CN" dirty="0" err="1" smtClean="0"/>
              <a:t>ai.lua</a:t>
            </a:r>
            <a:r>
              <a:rPr lang="zh-CN" altLang="en-US" dirty="0" smtClean="0"/>
              <a:t>中的</a:t>
            </a:r>
            <a:r>
              <a:rPr lang="en-US" altLang="zh-CN" dirty="0" err="1" smtClean="0"/>
              <a:t>noslijian_skill.getTurnUseCard</a:t>
            </a:r>
            <a:r>
              <a:rPr lang="zh-CN" altLang="en-US" dirty="0" smtClean="0"/>
              <a:t>函数</a:t>
            </a:r>
            <a:endParaRPr lang="en-US" altLang="zh-CN" dirty="0" smtClean="0"/>
          </a:p>
          <a:p>
            <a:r>
              <a:rPr lang="zh-CN" altLang="en-US" dirty="0" smtClean="0"/>
              <a:t>该函数最终调用了：游戏目录</a:t>
            </a:r>
            <a:r>
              <a:rPr lang="en-US" altLang="zh-CN" dirty="0"/>
              <a:t>/</a:t>
            </a:r>
            <a:r>
              <a:rPr lang="en-US" altLang="zh-CN" dirty="0" err="1" smtClean="0"/>
              <a:t>lua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ai</a:t>
            </a:r>
            <a:r>
              <a:rPr lang="en-US" altLang="zh-CN" dirty="0" smtClean="0"/>
              <a:t>/standard-</a:t>
            </a:r>
            <a:r>
              <a:rPr lang="en-US" altLang="zh-CN" dirty="0" err="1" smtClean="0"/>
              <a:t>ai.lua</a:t>
            </a:r>
            <a:r>
              <a:rPr lang="zh-CN" altLang="en-US" dirty="0" smtClean="0"/>
              <a:t>中的</a:t>
            </a:r>
            <a:r>
              <a:rPr lang="en-US" altLang="zh-CN" dirty="0" err="1" smtClean="0"/>
              <a:t>SmartAI:getLijianCard</a:t>
            </a:r>
            <a:r>
              <a:rPr lang="zh-CN" altLang="en-US" dirty="0" smtClean="0"/>
              <a:t>函数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0693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61"/>
            <a:ext cx="10515600" cy="1325563"/>
          </a:xfrm>
        </p:spPr>
        <p:txBody>
          <a:bodyPr/>
          <a:lstStyle/>
          <a:p>
            <a:r>
              <a:rPr lang="zh-CN" altLang="en-US" dirty="0" smtClean="0"/>
              <a:t>确定技能卡的使用目标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1326524"/>
            <a:ext cx="12192000" cy="5531475"/>
          </a:xfrm>
        </p:spPr>
        <p:txBody>
          <a:bodyPr>
            <a:noAutofit/>
          </a:bodyPr>
          <a:lstStyle/>
          <a:p>
            <a:r>
              <a:rPr lang="zh-CN" altLang="en-US" dirty="0" smtClean="0"/>
              <a:t>首先排除特殊情况，如：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离间主公杀忠臣、收友方反贼、帮孙策主公觉醒、利用神关羽等</a:t>
            </a:r>
            <a:endParaRPr lang="en-US" altLang="zh-CN" dirty="0" smtClean="0"/>
          </a:p>
          <a:p>
            <a:r>
              <a:rPr lang="zh-CN" altLang="en-US" dirty="0" smtClean="0"/>
              <a:t>然后将所有敌方男性角色按防御力从小到大排序</a:t>
            </a:r>
            <a:endParaRPr lang="en-US" altLang="zh-CN" dirty="0" smtClean="0"/>
          </a:p>
          <a:p>
            <a:r>
              <a:rPr lang="zh-CN" altLang="en-US" dirty="0" smtClean="0"/>
              <a:t>排序结果：华佗、刘备、司马懿</a:t>
            </a:r>
            <a:endParaRPr lang="en-US" altLang="zh-CN" dirty="0" smtClean="0"/>
          </a:p>
          <a:p>
            <a:r>
              <a:rPr lang="zh-CN" altLang="en-US" dirty="0" smtClean="0"/>
              <a:t>发现第一目标华佗的体力为</a:t>
            </a:r>
            <a:r>
              <a:rPr lang="en-US" altLang="zh-CN" dirty="0" smtClean="0"/>
              <a:t>1</a:t>
            </a:r>
            <a:r>
              <a:rPr lang="zh-CN" altLang="en-US" dirty="0" smtClean="0"/>
              <a:t>并且没有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杀</a:t>
            </a:r>
            <a:r>
              <a:rPr lang="en-US" altLang="zh-CN" dirty="0" smtClean="0"/>
              <a:t>】</a:t>
            </a:r>
          </a:p>
          <a:p>
            <a:r>
              <a:rPr lang="zh-CN" altLang="en-US" dirty="0" smtClean="0"/>
              <a:t>考虑离间主公收反贼华佗</a:t>
            </a:r>
            <a:endParaRPr lang="en-US" altLang="zh-CN" dirty="0" smtClean="0"/>
          </a:p>
          <a:p>
            <a:r>
              <a:rPr lang="zh-CN" altLang="en-US" dirty="0" smtClean="0"/>
              <a:t>检查主公可以使用</a:t>
            </a:r>
            <a:r>
              <a:rPr lang="en-US" altLang="zh-CN" dirty="0" smtClean="0"/>
              <a:t>【</a:t>
            </a:r>
            <a:r>
              <a:rPr lang="zh-CN" altLang="en-US" dirty="0" smtClean="0"/>
              <a:t>决斗</a:t>
            </a:r>
            <a:r>
              <a:rPr lang="en-US" altLang="zh-CN" dirty="0" smtClean="0"/>
              <a:t>】</a:t>
            </a:r>
            <a:r>
              <a:rPr lang="zh-CN" altLang="en-US" dirty="0" smtClean="0"/>
              <a:t>并且</a:t>
            </a:r>
            <a:r>
              <a:rPr lang="en-US" altLang="zh-CN" dirty="0" smtClean="0"/>
              <a:t>【</a:t>
            </a:r>
            <a:r>
              <a:rPr lang="zh-CN" altLang="en-US" dirty="0" smtClean="0"/>
              <a:t>决斗</a:t>
            </a:r>
            <a:r>
              <a:rPr lang="en-US" altLang="zh-CN" dirty="0" smtClean="0"/>
              <a:t>】</a:t>
            </a:r>
            <a:r>
              <a:rPr lang="zh-CN" altLang="en-US" dirty="0" smtClean="0"/>
              <a:t>对华佗有效</a:t>
            </a:r>
            <a:endParaRPr lang="en-US" altLang="zh-CN" dirty="0" smtClean="0"/>
          </a:p>
          <a:p>
            <a:r>
              <a:rPr lang="zh-CN" altLang="en-US" dirty="0" smtClean="0"/>
              <a:t>因此决定使用目标为：华佗、曹操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具体过程可参考：</a:t>
            </a:r>
            <a:r>
              <a:rPr lang="en-US" altLang="zh-CN" dirty="0"/>
              <a:t> </a:t>
            </a:r>
            <a:r>
              <a:rPr lang="en-US" altLang="zh-CN" dirty="0" smtClean="0"/>
              <a:t>nostalgia-</a:t>
            </a:r>
            <a:r>
              <a:rPr lang="en-US" altLang="zh-CN" dirty="0" err="1" smtClean="0"/>
              <a:t>ai.lua</a:t>
            </a:r>
            <a:r>
              <a:rPr lang="zh-CN" altLang="en-US" dirty="0"/>
              <a:t>中的</a:t>
            </a:r>
            <a:r>
              <a:rPr lang="en-US" altLang="zh-CN" dirty="0" err="1" smtClean="0"/>
              <a:t>sgs.ai_skill_use_func.NosLijianCard</a:t>
            </a:r>
            <a:r>
              <a:rPr lang="zh-CN" altLang="en-US" dirty="0" smtClean="0"/>
              <a:t>函数</a:t>
            </a:r>
            <a:endParaRPr lang="en-US" altLang="zh-CN" dirty="0" smtClean="0"/>
          </a:p>
          <a:p>
            <a:r>
              <a:rPr lang="zh-CN" altLang="en-US" dirty="0" smtClean="0"/>
              <a:t>该函数最终调用了：</a:t>
            </a:r>
            <a:r>
              <a:rPr lang="en-US" altLang="zh-CN" dirty="0"/>
              <a:t> </a:t>
            </a:r>
            <a:r>
              <a:rPr lang="en-US" altLang="zh-CN" dirty="0" smtClean="0"/>
              <a:t>standard-</a:t>
            </a:r>
            <a:r>
              <a:rPr lang="en-US" altLang="zh-CN" dirty="0" err="1" smtClean="0"/>
              <a:t>ai.lua</a:t>
            </a:r>
            <a:r>
              <a:rPr lang="zh-CN" altLang="en-US" dirty="0"/>
              <a:t>中的</a:t>
            </a:r>
            <a:r>
              <a:rPr lang="en-US" altLang="zh-CN" dirty="0" err="1" smtClean="0"/>
              <a:t>SmartAI:findLijianTarget</a:t>
            </a:r>
            <a:r>
              <a:rPr lang="zh-CN" altLang="en-US" dirty="0" smtClean="0"/>
              <a:t>函数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9265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最终结果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因此</a:t>
            </a:r>
            <a:r>
              <a:rPr lang="zh-CN" altLang="en-US" dirty="0" smtClean="0"/>
              <a:t>，貂蝉会将</a:t>
            </a:r>
            <a:r>
              <a:rPr lang="en-US" altLang="zh-CN" dirty="0" smtClean="0"/>
              <a:t>【</a:t>
            </a:r>
            <a:r>
              <a:rPr lang="zh-CN" altLang="en-US" dirty="0" smtClean="0"/>
              <a:t>闪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</a:t>
            </a:r>
            <a:r>
              <a:rPr lang="zh-CN" altLang="en-US" dirty="0" smtClean="0">
                <a:solidFill>
                  <a:srgbClr val="FF0000"/>
                </a:solidFill>
              </a:rPr>
              <a:t>♦</a:t>
            </a:r>
            <a:r>
              <a:rPr lang="en-US" altLang="zh-CN" dirty="0" smtClean="0"/>
              <a:t>4</a:t>
            </a:r>
            <a:r>
              <a:rPr lang="zh-CN" altLang="en-US" dirty="0" smtClean="0"/>
              <a:t>）当做“离间技能卡”使用，目标是华佗和曹操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表现在游戏界面上，就是貂蝉弃置了</a:t>
            </a:r>
            <a:r>
              <a:rPr lang="en-US" altLang="zh-CN" dirty="0" smtClean="0"/>
              <a:t>【</a:t>
            </a:r>
            <a:r>
              <a:rPr lang="zh-CN" altLang="en-US" dirty="0" smtClean="0"/>
              <a:t>闪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</a:t>
            </a:r>
            <a:r>
              <a:rPr lang="zh-CN" altLang="en-US" dirty="0" smtClean="0">
                <a:solidFill>
                  <a:srgbClr val="FF0000"/>
                </a:solidFill>
              </a:rPr>
              <a:t>♦</a:t>
            </a:r>
            <a:r>
              <a:rPr lang="en-US" altLang="zh-CN" dirty="0" smtClean="0"/>
              <a:t>4</a:t>
            </a:r>
            <a:r>
              <a:rPr lang="zh-CN" altLang="en-US" dirty="0" smtClean="0"/>
              <a:t>），对华佗和曹操发动了技能“离间”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2652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场景</a:t>
            </a:r>
            <a:r>
              <a:rPr lang="en-US" altLang="zh-CN" dirty="0" smtClean="0"/>
              <a:t>2</a:t>
            </a:r>
            <a:r>
              <a:rPr lang="zh-CN" altLang="en-US" dirty="0" smtClean="0"/>
              <a:t>：响应请求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根据请求类型找到对应的处理方案登记表</a:t>
            </a:r>
            <a:endParaRPr lang="en-US" altLang="zh-CN" dirty="0" smtClean="0"/>
          </a:p>
          <a:p>
            <a:r>
              <a:rPr lang="zh-CN" altLang="en-US" dirty="0" smtClean="0"/>
              <a:t>根据请求原因在登记表中找到处理该请求的处理方案</a:t>
            </a:r>
            <a:endParaRPr lang="en-US" altLang="zh-CN" dirty="0" smtClean="0"/>
          </a:p>
          <a:p>
            <a:r>
              <a:rPr lang="zh-CN" altLang="en-US" dirty="0" smtClean="0"/>
              <a:t>采用该方案处理请求，得出处理结果并进行响应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720737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请求类型及相应的处理方案登记表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询问技能发动：</a:t>
            </a:r>
            <a:r>
              <a:rPr lang="en-US" altLang="zh-CN" dirty="0" err="1" smtClean="0"/>
              <a:t>sgs.ai_skill_invoke</a:t>
            </a:r>
            <a:r>
              <a:rPr lang="zh-CN" altLang="en-US" dirty="0" smtClean="0"/>
              <a:t>表</a:t>
            </a:r>
            <a:endParaRPr lang="en-US" altLang="zh-CN" dirty="0" smtClean="0"/>
          </a:p>
          <a:p>
            <a:r>
              <a:rPr lang="zh-CN" altLang="en-US" dirty="0"/>
              <a:t>询问卡牌使用：</a:t>
            </a:r>
            <a:r>
              <a:rPr lang="en-US" altLang="zh-CN" dirty="0" err="1"/>
              <a:t>sgs.ai_skill_use</a:t>
            </a:r>
            <a:r>
              <a:rPr lang="zh-CN" altLang="en-US" dirty="0"/>
              <a:t>表</a:t>
            </a:r>
            <a:endParaRPr lang="en-US" altLang="zh-CN" dirty="0"/>
          </a:p>
          <a:p>
            <a:r>
              <a:rPr lang="zh-CN" altLang="en-US" dirty="0"/>
              <a:t>询问卡牌响应：</a:t>
            </a:r>
            <a:r>
              <a:rPr lang="en-US" altLang="zh-CN" dirty="0" err="1"/>
              <a:t>sgs.ai_skill_cardask</a:t>
            </a:r>
            <a:r>
              <a:rPr lang="zh-CN" altLang="en-US" dirty="0" smtClean="0"/>
              <a:t>表</a:t>
            </a:r>
            <a:endParaRPr lang="en-US" altLang="zh-CN" dirty="0" smtClean="0"/>
          </a:p>
          <a:p>
            <a:r>
              <a:rPr lang="zh-CN" altLang="en-US" dirty="0" smtClean="0"/>
              <a:t>询问</a:t>
            </a:r>
            <a:r>
              <a:rPr lang="zh-CN" altLang="en-US" dirty="0"/>
              <a:t>卡牌分配：</a:t>
            </a:r>
            <a:r>
              <a:rPr lang="en-US" altLang="zh-CN" dirty="0" err="1"/>
              <a:t>sgs.ai_skill_askforyiji</a:t>
            </a:r>
            <a:r>
              <a:rPr lang="zh-CN" altLang="en-US" dirty="0" smtClean="0"/>
              <a:t>表</a:t>
            </a:r>
            <a:endParaRPr lang="en-US" altLang="zh-CN" dirty="0" smtClean="0"/>
          </a:p>
          <a:p>
            <a:r>
              <a:rPr lang="zh-CN" altLang="en-US" dirty="0" smtClean="0"/>
              <a:t>询问</a:t>
            </a:r>
            <a:r>
              <a:rPr lang="zh-CN" altLang="en-US" dirty="0"/>
              <a:t>弃牌或卡牌交换：</a:t>
            </a:r>
            <a:r>
              <a:rPr lang="en-US" altLang="zh-CN" dirty="0" err="1"/>
              <a:t>sgs.ai_skill_discard</a:t>
            </a:r>
            <a:r>
              <a:rPr lang="zh-CN" altLang="en-US" dirty="0" smtClean="0"/>
              <a:t>表</a:t>
            </a:r>
            <a:endParaRPr lang="en-US" altLang="zh-CN" dirty="0" smtClean="0"/>
          </a:p>
          <a:p>
            <a:r>
              <a:rPr lang="zh-CN" altLang="en-US" dirty="0" smtClean="0"/>
              <a:t>询问卡牌</a:t>
            </a:r>
            <a:r>
              <a:rPr lang="zh-CN" altLang="en-US" dirty="0"/>
              <a:t>展示：</a:t>
            </a:r>
            <a:r>
              <a:rPr lang="en-US" altLang="zh-CN" dirty="0" err="1"/>
              <a:t>sgs.ai_cardshow</a:t>
            </a:r>
            <a:r>
              <a:rPr lang="zh-CN" altLang="en-US" dirty="0" smtClean="0"/>
              <a:t>表</a:t>
            </a:r>
            <a:endParaRPr lang="en-US" altLang="zh-CN" dirty="0" smtClean="0"/>
          </a:p>
          <a:p>
            <a:r>
              <a:rPr lang="zh-CN" altLang="en-US" dirty="0"/>
              <a:t>询问拼点：</a:t>
            </a:r>
            <a:r>
              <a:rPr lang="en-US" altLang="zh-CN" dirty="0" err="1"/>
              <a:t>sgs.ai_skill_pindian</a:t>
            </a:r>
            <a:r>
              <a:rPr lang="zh-CN" altLang="en-US" dirty="0" smtClean="0"/>
              <a:t>表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41756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请求类型及相应的处理方案</a:t>
            </a:r>
            <a:r>
              <a:rPr lang="zh-CN" altLang="en-US" dirty="0" smtClean="0"/>
              <a:t>登记表（续）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询问</a:t>
            </a:r>
            <a:r>
              <a:rPr lang="zh-CN" altLang="en-US" dirty="0"/>
              <a:t>选择：</a:t>
            </a:r>
            <a:r>
              <a:rPr lang="en-US" altLang="zh-CN" dirty="0" err="1"/>
              <a:t>sgs.ai_skill_choice</a:t>
            </a:r>
            <a:r>
              <a:rPr lang="zh-CN" altLang="en-US" dirty="0"/>
              <a:t>表</a:t>
            </a:r>
            <a:endParaRPr lang="en-US" altLang="zh-CN" dirty="0"/>
          </a:p>
          <a:p>
            <a:r>
              <a:rPr lang="zh-CN" altLang="en-US" dirty="0"/>
              <a:t>询问花色选择：</a:t>
            </a:r>
            <a:r>
              <a:rPr lang="en-US" altLang="zh-CN" dirty="0" err="1"/>
              <a:t>sgs.ai_skill_suit</a:t>
            </a:r>
            <a:r>
              <a:rPr lang="zh-CN" altLang="en-US" dirty="0"/>
              <a:t>表</a:t>
            </a:r>
            <a:endParaRPr lang="en-US" altLang="zh-CN" dirty="0"/>
          </a:p>
          <a:p>
            <a:r>
              <a:rPr lang="zh-CN" altLang="en-US" dirty="0" smtClean="0"/>
              <a:t>询问</a:t>
            </a:r>
            <a:r>
              <a:rPr lang="zh-CN" altLang="en-US" dirty="0"/>
              <a:t>角色选择：</a:t>
            </a:r>
            <a:r>
              <a:rPr lang="en-US" altLang="zh-CN" dirty="0" err="1"/>
              <a:t>sgs.ai_skill_playerchosen</a:t>
            </a:r>
            <a:r>
              <a:rPr lang="zh-CN" altLang="en-US" dirty="0" smtClean="0"/>
              <a:t>表</a:t>
            </a:r>
            <a:endParaRPr lang="en-US" altLang="zh-CN" dirty="0" smtClean="0"/>
          </a:p>
          <a:p>
            <a:r>
              <a:rPr lang="zh-CN" altLang="en-US" dirty="0"/>
              <a:t>询问卡牌选择：</a:t>
            </a:r>
            <a:r>
              <a:rPr lang="en-US" altLang="zh-CN" dirty="0" err="1"/>
              <a:t>sgs.ai_skill_cardchosen</a:t>
            </a:r>
            <a:r>
              <a:rPr lang="zh-CN" altLang="en-US" dirty="0"/>
              <a:t>表</a:t>
            </a:r>
            <a:endParaRPr lang="en-US" altLang="zh-CN" dirty="0"/>
          </a:p>
          <a:p>
            <a:r>
              <a:rPr lang="zh-CN" altLang="en-US" dirty="0"/>
              <a:t>询问五谷丰登选牌：</a:t>
            </a:r>
            <a:r>
              <a:rPr lang="en-US" altLang="zh-CN" dirty="0" err="1"/>
              <a:t>sgs.ai_skill_askforag</a:t>
            </a:r>
            <a:r>
              <a:rPr lang="zh-CN" altLang="en-US" dirty="0" smtClean="0"/>
              <a:t>表</a:t>
            </a:r>
            <a:endParaRPr lang="en-US" altLang="zh-CN" dirty="0"/>
          </a:p>
          <a:p>
            <a:r>
              <a:rPr lang="zh-CN" altLang="en-US" dirty="0" smtClean="0"/>
              <a:t>询问观星（集中处理，无对应登记表）</a:t>
            </a:r>
            <a:endParaRPr lang="en-US" altLang="zh-CN" dirty="0" smtClean="0"/>
          </a:p>
          <a:p>
            <a:r>
              <a:rPr lang="zh-CN" altLang="en-US" dirty="0" smtClean="0"/>
              <a:t>询问无懈可击（集中处理，无对应登记表）</a:t>
            </a:r>
            <a:endParaRPr lang="en-US" altLang="zh-CN" dirty="0" smtClean="0"/>
          </a:p>
          <a:p>
            <a:r>
              <a:rPr lang="zh-CN" altLang="en-US" dirty="0" smtClean="0"/>
              <a:t>询问濒死求桃（集中处理，无对应登记表）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8389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3841"/>
            <a:ext cx="10515600" cy="1325563"/>
          </a:xfrm>
        </p:spPr>
        <p:txBody>
          <a:bodyPr/>
          <a:lstStyle/>
          <a:p>
            <a:r>
              <a:rPr lang="zh-CN" altLang="en-US" dirty="0" smtClean="0"/>
              <a:t>响应举例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1184856"/>
            <a:ext cx="12192000" cy="5673144"/>
          </a:xfrm>
        </p:spPr>
        <p:txBody>
          <a:bodyPr>
            <a:noAutofit/>
          </a:bodyPr>
          <a:lstStyle/>
          <a:p>
            <a:r>
              <a:rPr lang="zh-CN" altLang="en-US" dirty="0" smtClean="0"/>
              <a:t>已知目前正在进行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【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万箭齐发</a:t>
            </a:r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】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的结算，当前</a:t>
            </a:r>
            <a:r>
              <a:rPr lang="zh-CN" altLang="en-US" dirty="0" smtClean="0"/>
              <a:t>场上形势如下：</a:t>
            </a:r>
            <a:endParaRPr lang="en-US" altLang="zh-CN" dirty="0" smtClean="0"/>
          </a:p>
          <a:p>
            <a:r>
              <a:rPr lang="zh-CN" altLang="en-US" dirty="0" smtClean="0"/>
              <a:t>主公：标准版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孙权（</a:t>
            </a:r>
            <a:r>
              <a:rPr lang="en-US" altLang="zh-CN" dirty="0" smtClean="0"/>
              <a:t>5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1</a:t>
            </a:r>
            <a:r>
              <a:rPr lang="zh-CN" altLang="en-US" dirty="0"/>
              <a:t>手</a:t>
            </a:r>
            <a:r>
              <a:rPr lang="zh-CN" altLang="en-US" dirty="0" smtClean="0"/>
              <a:t>牌，</a:t>
            </a:r>
            <a:r>
              <a:rPr lang="en-US" altLang="zh-CN" dirty="0" smtClean="0"/>
              <a:t>1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r>
              <a:rPr lang="zh-CN" altLang="en-US" dirty="0" smtClean="0"/>
              <a:t>忠臣：标准版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孙尚香（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0</a:t>
            </a:r>
            <a:r>
              <a:rPr lang="zh-CN" altLang="en-US" dirty="0" smtClean="0"/>
              <a:t>手牌，青釭剑，</a:t>
            </a:r>
            <a:r>
              <a:rPr lang="en-US" altLang="zh-CN" dirty="0" smtClean="0"/>
              <a:t>2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火</a:t>
            </a:r>
            <a:r>
              <a:rPr lang="en-US" altLang="zh-CN" dirty="0" smtClean="0"/>
              <a:t>·</a:t>
            </a:r>
            <a:r>
              <a:rPr lang="zh-CN" altLang="en-US" dirty="0" smtClean="0"/>
              <a:t>庞统（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2</a:t>
            </a:r>
            <a:r>
              <a:rPr lang="zh-CN" altLang="en-US" dirty="0" smtClean="0"/>
              <a:t>手牌，未涅槃，</a:t>
            </a:r>
            <a:r>
              <a:rPr lang="en-US" altLang="zh-CN" dirty="0" smtClean="0"/>
              <a:t>4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华佗（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3</a:t>
            </a:r>
            <a:r>
              <a:rPr lang="zh-CN" altLang="en-US" dirty="0" smtClean="0"/>
              <a:t>手牌，爪黄飞电，</a:t>
            </a:r>
            <a:r>
              <a:rPr lang="en-US" altLang="zh-CN" dirty="0" smtClean="0"/>
              <a:t>8</a:t>
            </a:r>
            <a:r>
              <a:rPr lang="zh-CN" altLang="en-US" dirty="0" smtClean="0"/>
              <a:t>号位）</a:t>
            </a:r>
            <a:r>
              <a:rPr lang="en-US" altLang="zh-CN" dirty="0" smtClean="0"/>
              <a:t>【</a:t>
            </a:r>
            <a:r>
              <a:rPr lang="zh-CN" altLang="en-US" dirty="0" smtClean="0"/>
              <a:t>当前回合角色</a:t>
            </a:r>
            <a:r>
              <a:rPr lang="en-US" altLang="zh-CN" dirty="0" smtClean="0"/>
              <a:t>】</a:t>
            </a:r>
          </a:p>
          <a:p>
            <a:r>
              <a:rPr lang="zh-CN" altLang="en-US" dirty="0"/>
              <a:t>反</a:t>
            </a:r>
            <a:r>
              <a:rPr lang="zh-CN" altLang="en-US" dirty="0" smtClean="0"/>
              <a:t>贼：标准版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马超（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3</a:t>
            </a:r>
            <a:r>
              <a:rPr lang="zh-CN" altLang="en-US" dirty="0" smtClean="0"/>
              <a:t>手牌，方天画戟，</a:t>
            </a:r>
            <a:r>
              <a:rPr lang="en-US" altLang="zh-CN" dirty="0" smtClean="0"/>
              <a:t>3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张辽（</a:t>
            </a:r>
            <a:r>
              <a:rPr lang="en-US" altLang="zh-CN" dirty="0" smtClean="0"/>
              <a:t>4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2</a:t>
            </a:r>
            <a:r>
              <a:rPr lang="zh-CN" altLang="en-US" dirty="0" smtClean="0"/>
              <a:t>手牌，八卦阵，</a:t>
            </a:r>
            <a:r>
              <a:rPr lang="en-US" altLang="zh-CN" dirty="0" smtClean="0"/>
              <a:t>5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林</a:t>
            </a:r>
            <a:r>
              <a:rPr lang="en-US" altLang="zh-CN" dirty="0" smtClean="0"/>
              <a:t>·</a:t>
            </a:r>
            <a:r>
              <a:rPr lang="zh-CN" altLang="en-US" dirty="0" smtClean="0"/>
              <a:t>曹丕（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3</a:t>
            </a:r>
            <a:r>
              <a:rPr lang="zh-CN" altLang="en-US" dirty="0" smtClean="0"/>
              <a:t>手牌，</a:t>
            </a:r>
            <a:r>
              <a:rPr lang="en-US" altLang="zh-CN" dirty="0" smtClean="0"/>
              <a:t>6</a:t>
            </a:r>
            <a:r>
              <a:rPr lang="zh-CN" altLang="en-US" dirty="0" smtClean="0"/>
              <a:t>号位）</a:t>
            </a:r>
            <a:r>
              <a:rPr lang="en-US" altLang="zh-CN" dirty="0" smtClean="0"/>
              <a:t>【</a:t>
            </a:r>
            <a:r>
              <a:rPr lang="zh-CN" altLang="en-US" dirty="0" smtClean="0"/>
              <a:t>当前决策角色</a:t>
            </a:r>
            <a:r>
              <a:rPr lang="en-US" altLang="zh-CN" dirty="0" smtClean="0"/>
              <a:t>】</a:t>
            </a:r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新风</a:t>
            </a:r>
            <a:r>
              <a:rPr lang="en-US" altLang="zh-CN" dirty="0" smtClean="0"/>
              <a:t>·</a:t>
            </a:r>
            <a:r>
              <a:rPr lang="zh-CN" altLang="en-US" dirty="0" smtClean="0"/>
              <a:t>周泰（</a:t>
            </a:r>
            <a:r>
              <a:rPr lang="en-US" altLang="zh-CN" dirty="0" smtClean="0"/>
              <a:t>4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3</a:t>
            </a:r>
            <a:r>
              <a:rPr lang="zh-CN" altLang="en-US" dirty="0" smtClean="0"/>
              <a:t>手牌，未不屈，</a:t>
            </a:r>
            <a:r>
              <a:rPr lang="en-US" altLang="zh-CN" dirty="0" smtClean="0"/>
              <a:t>7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r>
              <a:rPr lang="zh-CN" altLang="en-US" dirty="0" smtClean="0"/>
              <a:t>内奸不明</a:t>
            </a:r>
            <a:endParaRPr lang="en-US" altLang="zh-CN" dirty="0" smtClean="0"/>
          </a:p>
          <a:p>
            <a:r>
              <a:rPr lang="zh-CN" altLang="en-US" dirty="0" smtClean="0"/>
              <a:t>此时曹丕因受到</a:t>
            </a:r>
            <a:r>
              <a:rPr lang="en-US" altLang="zh-CN" dirty="0" smtClean="0"/>
              <a:t>1</a:t>
            </a:r>
            <a:r>
              <a:rPr lang="zh-CN" altLang="en-US" dirty="0" smtClean="0"/>
              <a:t>点伤害正在被询问选择“放逐”的目标，应如何进行响应？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1556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选将</a:t>
            </a:r>
            <a:r>
              <a:rPr lang="en-US" altLang="zh-CN" dirty="0" smtClean="0"/>
              <a:t>AI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哪里有需要，</a:t>
            </a:r>
            <a:r>
              <a:rPr lang="en-US" altLang="zh-CN" dirty="0" smtClean="0"/>
              <a:t>AI</a:t>
            </a:r>
            <a:r>
              <a:rPr lang="zh-CN" altLang="en-US" dirty="0" smtClean="0"/>
              <a:t>就到哪里去！</a:t>
            </a:r>
            <a:endParaRPr lang="en-US" altLang="zh-CN" dirty="0" smtClean="0"/>
          </a:p>
          <a:p>
            <a:r>
              <a:rPr lang="zh-CN" altLang="en-US" dirty="0" smtClean="0"/>
              <a:t>于是游戏的第一个问题出现了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选择武将。</a:t>
            </a:r>
            <a:endParaRPr lang="en-US" altLang="zh-CN" dirty="0" smtClean="0"/>
          </a:p>
          <a:p>
            <a:r>
              <a:rPr lang="zh-CN" altLang="en-US" dirty="0" smtClean="0"/>
              <a:t>面对若干备选武将，要选择使用哪位武将参与游戏呢？</a:t>
            </a:r>
            <a:endParaRPr lang="en-US" altLang="zh-CN" dirty="0" smtClean="0"/>
          </a:p>
          <a:p>
            <a:r>
              <a:rPr lang="zh-CN" altLang="en-US" dirty="0" smtClean="0"/>
              <a:t>思路：给武将评分，谁分高谁上！</a:t>
            </a:r>
            <a:endParaRPr lang="en-US" altLang="zh-CN" dirty="0" smtClean="0"/>
          </a:p>
          <a:p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793115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463" y="0"/>
            <a:ext cx="11071538" cy="596533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0304" y="0"/>
            <a:ext cx="784538" cy="4090965"/>
          </a:xfrm>
        </p:spPr>
        <p:txBody>
          <a:bodyPr/>
          <a:lstStyle/>
          <a:p>
            <a:r>
              <a:rPr lang="zh-CN" altLang="en-US" dirty="0" smtClean="0"/>
              <a:t>响应举例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6130344"/>
            <a:ext cx="10515600" cy="727655"/>
          </a:xfrm>
        </p:spPr>
        <p:txBody>
          <a:bodyPr/>
          <a:lstStyle/>
          <a:p>
            <a:r>
              <a:rPr lang="zh-CN" altLang="en-US" dirty="0" smtClean="0"/>
              <a:t>现在曹丕该如何作出响应？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2458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响应处理过程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1825625"/>
            <a:ext cx="12192000" cy="4351338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这是一个“询问角色选择”类型的请求</a:t>
            </a:r>
            <a:endParaRPr lang="en-US" altLang="zh-CN" dirty="0" smtClean="0"/>
          </a:p>
          <a:p>
            <a:r>
              <a:rPr lang="zh-CN" altLang="en-US" dirty="0" smtClean="0"/>
              <a:t>对应的处理方案登记表为</a:t>
            </a:r>
            <a:r>
              <a:rPr lang="en-US" altLang="zh-CN" dirty="0" err="1" smtClean="0"/>
              <a:t>sgs.ai_skill_playerchosen</a:t>
            </a:r>
            <a:r>
              <a:rPr lang="zh-CN" altLang="en-US" dirty="0" smtClean="0"/>
              <a:t>表</a:t>
            </a:r>
            <a:endParaRPr lang="en-US" altLang="zh-CN" dirty="0" smtClean="0"/>
          </a:p>
          <a:p>
            <a:r>
              <a:rPr lang="zh-CN" altLang="en-US" dirty="0" smtClean="0"/>
              <a:t>请求的原因是“放逐”（代码中表示为“</a:t>
            </a:r>
            <a:r>
              <a:rPr lang="en-US" altLang="zh-CN" dirty="0" err="1"/>
              <a:t>fangzhu</a:t>
            </a:r>
            <a:r>
              <a:rPr lang="zh-CN" altLang="en-US" dirty="0" smtClean="0"/>
              <a:t>”）</a:t>
            </a:r>
            <a:endParaRPr lang="en-US" altLang="zh-CN" dirty="0" smtClean="0"/>
          </a:p>
          <a:p>
            <a:r>
              <a:rPr lang="zh-CN" altLang="en-US" dirty="0"/>
              <a:t>确定</a:t>
            </a:r>
            <a:r>
              <a:rPr lang="zh-CN" altLang="en-US" dirty="0" smtClean="0"/>
              <a:t>处理方案为</a:t>
            </a:r>
            <a:r>
              <a:rPr lang="en-US" altLang="zh-CN" dirty="0" err="1" smtClean="0"/>
              <a:t>sgs.ai_skill_playerchosen.fangzhu</a:t>
            </a:r>
            <a:r>
              <a:rPr lang="zh-CN" altLang="en-US" dirty="0" smtClean="0"/>
              <a:t>（是一个回调函数）</a:t>
            </a:r>
            <a:endParaRPr lang="en-US" altLang="zh-CN" dirty="0" smtClean="0"/>
          </a:p>
          <a:p>
            <a:r>
              <a:rPr lang="zh-CN" altLang="en-US" dirty="0" smtClean="0"/>
              <a:t>请求的信息为：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）当前决策角色：曹丕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）可选目标角色：孙权、孙尚香、马超、庞统、张辽、周泰、华佗</a:t>
            </a:r>
            <a:endParaRPr lang="en-US" altLang="zh-CN" dirty="0" smtClean="0"/>
          </a:p>
          <a:p>
            <a:r>
              <a:rPr lang="zh-CN" altLang="en-US" dirty="0" smtClean="0"/>
              <a:t>采用该处理方案处理请求，得出处理结果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643128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处理</a:t>
            </a:r>
            <a:r>
              <a:rPr lang="zh-CN" altLang="en-US" dirty="0" smtClean="0"/>
              <a:t>方案的具体决策过程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0520966" cy="5032375"/>
          </a:xfrm>
        </p:spPr>
        <p:txBody>
          <a:bodyPr/>
          <a:lstStyle/>
          <a:p>
            <a:r>
              <a:rPr lang="zh-CN" altLang="en-US" dirty="0" smtClean="0"/>
              <a:t>更新角色身份和局势信息，得知此时的</a:t>
            </a:r>
            <a:r>
              <a:rPr lang="en-US" altLang="zh-CN" dirty="0" smtClean="0"/>
              <a:t>——</a:t>
            </a:r>
          </a:p>
          <a:p>
            <a:pPr marL="0" indent="0">
              <a:buNone/>
            </a:pPr>
            <a:r>
              <a:rPr lang="zh-CN" altLang="en-US" dirty="0" smtClean="0"/>
              <a:t>队友：马超、张辽、周泰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/>
              <a:t>敌人</a:t>
            </a:r>
            <a:r>
              <a:rPr lang="zh-CN" altLang="en-US" dirty="0" smtClean="0"/>
              <a:t>：孙权、孙尚香、庞统、华佗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局势：反贼</a:t>
            </a:r>
            <a:r>
              <a:rPr lang="zh-CN" altLang="en-US" dirty="0"/>
              <a:t>优势</a:t>
            </a:r>
            <a:r>
              <a:rPr lang="zh-CN" altLang="en-US" dirty="0" smtClean="0"/>
              <a:t>（局势评分： </a:t>
            </a:r>
            <a:r>
              <a:rPr lang="en-US" altLang="zh-CN" dirty="0" smtClean="0"/>
              <a:t>-</a:t>
            </a:r>
            <a:r>
              <a:rPr lang="en-US" altLang="zh-CN" dirty="0"/>
              <a:t>13.100241 </a:t>
            </a:r>
            <a:r>
              <a:rPr lang="zh-CN" altLang="en-US" dirty="0" smtClean="0"/>
              <a:t>）</a:t>
            </a:r>
            <a:endParaRPr lang="en-US" altLang="zh-CN" dirty="0"/>
          </a:p>
          <a:p>
            <a:r>
              <a:rPr lang="zh-CN" altLang="en-US" dirty="0" smtClean="0"/>
              <a:t>对所有队友按手牌数从少到多进行排序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排序结果：张辽（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）、马超（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）、周泰（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依次分析每名队友，看是否有需要翻面的队友（结果：没有）</a:t>
            </a:r>
            <a:endParaRPr lang="en-US" altLang="zh-CN" dirty="0" smtClean="0"/>
          </a:p>
          <a:p>
            <a:r>
              <a:rPr lang="zh-CN" altLang="en-US" dirty="0" smtClean="0"/>
              <a:t>根据摸牌数是否不少于</a:t>
            </a:r>
            <a:r>
              <a:rPr lang="en-US" altLang="zh-CN" dirty="0" smtClean="0"/>
              <a:t>3</a:t>
            </a:r>
            <a:r>
              <a:rPr lang="zh-CN" altLang="en-US" dirty="0" smtClean="0"/>
              <a:t>张采取不同的策略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此时摸牌数为</a:t>
            </a:r>
            <a:r>
              <a:rPr lang="en-US" altLang="zh-CN" dirty="0" smtClean="0"/>
              <a:t>1</a:t>
            </a:r>
            <a:r>
              <a:rPr lang="zh-CN" altLang="en-US" dirty="0" smtClean="0"/>
              <a:t>，所以将采取少于</a:t>
            </a:r>
            <a:r>
              <a:rPr lang="en-US" altLang="zh-CN" dirty="0" smtClean="0"/>
              <a:t>3</a:t>
            </a:r>
            <a:r>
              <a:rPr lang="zh-CN" altLang="en-US" dirty="0" smtClean="0"/>
              <a:t>张时的策略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70057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处理方案的具体</a:t>
            </a:r>
            <a:r>
              <a:rPr lang="zh-CN" altLang="en-US" dirty="0" smtClean="0"/>
              <a:t>决策过程（续）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1825624"/>
            <a:ext cx="12192000" cy="5032375"/>
          </a:xfrm>
        </p:spPr>
        <p:txBody>
          <a:bodyPr/>
          <a:lstStyle/>
          <a:p>
            <a:r>
              <a:rPr lang="zh-CN" altLang="en-US" dirty="0" smtClean="0"/>
              <a:t>采用摸牌数少于</a:t>
            </a:r>
            <a:r>
              <a:rPr lang="en-US" altLang="zh-CN" dirty="0" smtClean="0"/>
              <a:t>3</a:t>
            </a:r>
            <a:r>
              <a:rPr lang="zh-CN" altLang="en-US" dirty="0" smtClean="0"/>
              <a:t>张时的策略：</a:t>
            </a:r>
            <a:endParaRPr lang="en-US" altLang="zh-CN" dirty="0" smtClean="0"/>
          </a:p>
          <a:p>
            <a:r>
              <a:rPr lang="zh-CN" altLang="en-US" dirty="0" smtClean="0"/>
              <a:t>对所有敌人按防御力从小到大进行排序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排序结果：孙尚香、庞统、华佗、孙权</a:t>
            </a:r>
            <a:endParaRPr lang="en-US" altLang="zh-CN" dirty="0" smtClean="0"/>
          </a:p>
          <a:p>
            <a:r>
              <a:rPr lang="zh-CN" altLang="en-US" dirty="0" smtClean="0"/>
              <a:t>依次分析每个敌人，看是否有不希望被翻面且拥有技能“漫卷”的敌人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结果：没有</a:t>
            </a:r>
            <a:endParaRPr lang="en-US" altLang="zh-CN" dirty="0"/>
          </a:p>
          <a:p>
            <a:r>
              <a:rPr lang="zh-CN" altLang="en-US" dirty="0" smtClean="0"/>
              <a:t>依次分析每个敌人，看是否有不希望被翻面且拥有首要技能的敌人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 smtClean="0"/>
              <a:t>结果：孙尚香（拥有技能“结姻”）</a:t>
            </a:r>
            <a:endParaRPr lang="en-US" altLang="zh-CN" dirty="0" smtClean="0"/>
          </a:p>
          <a:p>
            <a:r>
              <a:rPr lang="zh-CN" altLang="en-US" dirty="0" smtClean="0"/>
              <a:t>于是产生处理结果：选择孙尚香，并以此作出响应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44342883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首要技能（</a:t>
            </a:r>
            <a:r>
              <a:rPr lang="en-US" altLang="zh-CN" dirty="0" err="1"/>
              <a:t>sgs.priority_skill</a:t>
            </a:r>
            <a:r>
              <a:rPr lang="zh-CN" altLang="en-US" dirty="0" smtClean="0"/>
              <a:t>）名单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numCol="5">
            <a:normAutofit/>
          </a:bodyPr>
          <a:lstStyle/>
          <a:p>
            <a:r>
              <a:rPr lang="zh-CN" altLang="en-US" dirty="0" smtClean="0"/>
              <a:t>缔盟</a:t>
            </a:r>
            <a:endParaRPr lang="en-US" altLang="zh-CN" dirty="0" smtClean="0"/>
          </a:p>
          <a:p>
            <a:r>
              <a:rPr lang="zh-CN" altLang="en-US" dirty="0"/>
              <a:t>好</a:t>
            </a:r>
            <a:r>
              <a:rPr lang="zh-CN" altLang="en-US" dirty="0" smtClean="0"/>
              <a:t>施</a:t>
            </a:r>
            <a:endParaRPr lang="en-US" altLang="zh-CN" dirty="0" smtClean="0"/>
          </a:p>
          <a:p>
            <a:r>
              <a:rPr lang="zh-CN" altLang="en-US" dirty="0"/>
              <a:t>青</a:t>
            </a:r>
            <a:r>
              <a:rPr lang="zh-CN" altLang="en-US" dirty="0" smtClean="0"/>
              <a:t>囊</a:t>
            </a:r>
            <a:endParaRPr lang="en-US" altLang="zh-CN" dirty="0" smtClean="0"/>
          </a:p>
          <a:p>
            <a:r>
              <a:rPr lang="zh-CN" altLang="en-US" dirty="0"/>
              <a:t>集</a:t>
            </a:r>
            <a:r>
              <a:rPr lang="zh-CN" altLang="en-US" dirty="0" smtClean="0"/>
              <a:t>智</a:t>
            </a:r>
            <a:endParaRPr lang="en-US" altLang="zh-CN" dirty="0" smtClean="0"/>
          </a:p>
          <a:p>
            <a:r>
              <a:rPr lang="zh-CN" altLang="en-US" dirty="0"/>
              <a:t>固</a:t>
            </a:r>
            <a:r>
              <a:rPr lang="zh-CN" altLang="en-US" dirty="0" smtClean="0"/>
              <a:t>政</a:t>
            </a:r>
            <a:endParaRPr lang="en-US" altLang="zh-CN" dirty="0" smtClean="0"/>
          </a:p>
          <a:p>
            <a:r>
              <a:rPr lang="zh-CN" altLang="en-US" dirty="0" smtClean="0"/>
              <a:t>奇袭</a:t>
            </a:r>
            <a:endParaRPr lang="en-US" altLang="zh-CN" dirty="0" smtClean="0"/>
          </a:p>
          <a:p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结</a:t>
            </a:r>
            <a:r>
              <a:rPr lang="zh-CN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姻</a:t>
            </a:r>
            <a:endParaRPr lang="en-US" altLang="zh-CN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CN" altLang="en-US" dirty="0" smtClean="0"/>
              <a:t>国色</a:t>
            </a:r>
            <a:endParaRPr lang="en-US" altLang="zh-CN" dirty="0" smtClean="0"/>
          </a:p>
          <a:p>
            <a:r>
              <a:rPr lang="zh-CN" altLang="en-US" dirty="0"/>
              <a:t>断粮</a:t>
            </a:r>
            <a:endParaRPr lang="en-US" altLang="zh-CN" dirty="0" smtClean="0"/>
          </a:p>
          <a:p>
            <a:r>
              <a:rPr lang="zh-CN" altLang="en-US" dirty="0" smtClean="0"/>
              <a:t>举荐</a:t>
            </a:r>
            <a:endParaRPr lang="en-US" altLang="zh-CN" dirty="0" smtClean="0"/>
          </a:p>
          <a:p>
            <a:r>
              <a:rPr lang="zh-CN" altLang="en-US" dirty="0" smtClean="0"/>
              <a:t>反间</a:t>
            </a:r>
            <a:endParaRPr lang="en-US" altLang="zh-CN" dirty="0" smtClean="0"/>
          </a:p>
          <a:p>
            <a:r>
              <a:rPr lang="zh-CN" altLang="en-US" dirty="0" smtClean="0"/>
              <a:t>离间</a:t>
            </a:r>
            <a:endParaRPr lang="en-US" altLang="zh-CN" dirty="0" smtClean="0"/>
          </a:p>
          <a:p>
            <a:r>
              <a:rPr lang="zh-CN" altLang="en-US" dirty="0" smtClean="0"/>
              <a:t>漫卷</a:t>
            </a:r>
            <a:endParaRPr lang="en-US" altLang="zh-CN" dirty="0" smtClean="0"/>
          </a:p>
          <a:p>
            <a:r>
              <a:rPr lang="zh-CN" altLang="en-US" dirty="0" smtClean="0"/>
              <a:t>突袭</a:t>
            </a:r>
            <a:endParaRPr lang="en-US" altLang="zh-CN" dirty="0" smtClean="0"/>
          </a:p>
          <a:p>
            <a:r>
              <a:rPr lang="zh-CN" altLang="en-US" dirty="0"/>
              <a:t>巧</a:t>
            </a:r>
            <a:r>
              <a:rPr lang="zh-CN" altLang="en-US" dirty="0" smtClean="0"/>
              <a:t>变</a:t>
            </a:r>
            <a:endParaRPr lang="en-US" altLang="zh-CN" dirty="0" smtClean="0"/>
          </a:p>
          <a:p>
            <a:r>
              <a:rPr lang="zh-CN" altLang="en-US" dirty="0"/>
              <a:t>庸</a:t>
            </a:r>
            <a:r>
              <a:rPr lang="zh-CN" altLang="en-US" dirty="0" smtClean="0"/>
              <a:t>肆</a:t>
            </a:r>
            <a:endParaRPr lang="en-US" altLang="zh-CN" dirty="0" smtClean="0"/>
          </a:p>
          <a:p>
            <a:r>
              <a:rPr lang="zh-CN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制衡</a:t>
            </a:r>
            <a:endParaRPr lang="en-US" altLang="zh-CN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CN" altLang="en-US" dirty="0" smtClean="0"/>
              <a:t>洛神</a:t>
            </a:r>
            <a:endParaRPr lang="en-US" altLang="zh-CN" dirty="0" smtClean="0"/>
          </a:p>
          <a:p>
            <a:r>
              <a:rPr lang="zh-CN" altLang="en-US" dirty="0" smtClean="0"/>
              <a:t>仁德</a:t>
            </a:r>
            <a:endParaRPr lang="en-US" altLang="zh-CN" dirty="0" smtClean="0"/>
          </a:p>
          <a:p>
            <a:r>
              <a:rPr lang="zh-CN" altLang="en-US" dirty="0"/>
              <a:t>明</a:t>
            </a:r>
            <a:r>
              <a:rPr lang="zh-CN" altLang="en-US" dirty="0" smtClean="0"/>
              <a:t>策</a:t>
            </a:r>
            <a:endParaRPr lang="en-US" altLang="zh-CN" dirty="0" smtClean="0"/>
          </a:p>
          <a:p>
            <a:r>
              <a:rPr lang="zh-CN" altLang="en-US" dirty="0"/>
              <a:t>完</a:t>
            </a:r>
            <a:r>
              <a:rPr lang="zh-CN" altLang="en-US" dirty="0" smtClean="0"/>
              <a:t>杀</a:t>
            </a:r>
            <a:endParaRPr lang="en-US" altLang="zh-CN" dirty="0" smtClean="0"/>
          </a:p>
          <a:p>
            <a:r>
              <a:rPr lang="zh-CN" altLang="en-US" dirty="0" smtClean="0"/>
              <a:t>同心</a:t>
            </a:r>
            <a:endParaRPr lang="en-US" altLang="zh-CN" dirty="0" smtClean="0"/>
          </a:p>
          <a:p>
            <a:r>
              <a:rPr lang="zh-CN" altLang="en-US" dirty="0"/>
              <a:t>极</a:t>
            </a:r>
            <a:r>
              <a:rPr lang="zh-CN" altLang="en-US" dirty="0" smtClean="0"/>
              <a:t>略</a:t>
            </a:r>
            <a:endParaRPr lang="en-US" altLang="zh-CN" dirty="0" smtClean="0"/>
          </a:p>
          <a:p>
            <a:r>
              <a:rPr lang="zh-CN" altLang="en-US" dirty="0"/>
              <a:t>安</a:t>
            </a:r>
            <a:r>
              <a:rPr lang="zh-CN" altLang="en-US" dirty="0" smtClean="0"/>
              <a:t>恤</a:t>
            </a:r>
            <a:endParaRPr lang="en-US" altLang="zh-CN" dirty="0" smtClean="0"/>
          </a:p>
          <a:p>
            <a:r>
              <a:rPr lang="zh-CN" altLang="en-US" dirty="0"/>
              <a:t>奇</a:t>
            </a:r>
            <a:r>
              <a:rPr lang="zh-CN" altLang="en-US" dirty="0" smtClean="0"/>
              <a:t>策</a:t>
            </a:r>
            <a:endParaRPr lang="en-US" altLang="zh-CN" dirty="0" smtClean="0"/>
          </a:p>
          <a:p>
            <a:r>
              <a:rPr lang="zh-CN" altLang="en-US" dirty="0" smtClean="0"/>
              <a:t>银铃</a:t>
            </a:r>
            <a:endParaRPr lang="en-US" altLang="zh-CN" dirty="0" smtClean="0"/>
          </a:p>
          <a:p>
            <a:r>
              <a:rPr lang="zh-CN" altLang="en-US" dirty="0" smtClean="0"/>
              <a:t>倾城</a:t>
            </a:r>
            <a:endParaRPr lang="en-US" altLang="zh-CN" dirty="0" smtClean="0"/>
          </a:p>
          <a:p>
            <a:r>
              <a:rPr lang="zh-CN" altLang="en-US" dirty="0" smtClean="0"/>
              <a:t>后援</a:t>
            </a:r>
            <a:endParaRPr lang="en-US" altLang="zh-CN" dirty="0" smtClean="0"/>
          </a:p>
          <a:p>
            <a:r>
              <a:rPr lang="zh-CN" altLang="en-US" dirty="0" smtClean="0"/>
              <a:t>昭心</a:t>
            </a:r>
            <a:endParaRPr lang="en-US" altLang="zh-CN" dirty="0" smtClean="0"/>
          </a:p>
          <a:p>
            <a:r>
              <a:rPr lang="zh-CN" altLang="en-US" dirty="0" smtClean="0"/>
              <a:t>双刃</a:t>
            </a:r>
            <a:endParaRPr lang="en-US" altLang="zh-CN" dirty="0" smtClean="0"/>
          </a:p>
          <a:p>
            <a:r>
              <a:rPr lang="zh-CN" altLang="en-US" dirty="0" smtClean="0"/>
              <a:t>诈降</a:t>
            </a:r>
            <a:endParaRPr lang="en-US" altLang="zh-CN" dirty="0" smtClean="0"/>
          </a:p>
          <a:p>
            <a:r>
              <a:rPr lang="zh-CN" altLang="en-US" dirty="0"/>
              <a:t>陷</a:t>
            </a:r>
            <a:r>
              <a:rPr lang="zh-CN" altLang="en-US" dirty="0" smtClean="0"/>
              <a:t>嗣</a:t>
            </a:r>
            <a:endParaRPr lang="en-US" altLang="zh-CN" dirty="0" smtClean="0"/>
          </a:p>
          <a:p>
            <a:r>
              <a:rPr lang="zh-CN" altLang="en-US" dirty="0"/>
              <a:t>峻</a:t>
            </a:r>
            <a:r>
              <a:rPr lang="zh-CN" altLang="en-US" dirty="0" smtClean="0"/>
              <a:t>刑</a:t>
            </a:r>
            <a:endParaRPr lang="en-US" altLang="zh-CN" dirty="0" smtClean="0"/>
          </a:p>
          <a:p>
            <a:r>
              <a:rPr lang="zh-CN" altLang="en-US" dirty="0" smtClean="0"/>
              <a:t>笔伐</a:t>
            </a:r>
            <a:endParaRPr lang="en-US" altLang="zh-CN" dirty="0" smtClean="0"/>
          </a:p>
          <a:p>
            <a:r>
              <a:rPr lang="zh-CN" altLang="en-US" dirty="0"/>
              <a:t>燕</a:t>
            </a:r>
            <a:r>
              <a:rPr lang="zh-CN" altLang="en-US" dirty="0" smtClean="0"/>
              <a:t>语</a:t>
            </a:r>
            <a:endParaRPr lang="en-US" altLang="zh-CN" dirty="0" smtClean="0"/>
          </a:p>
          <a:p>
            <a:r>
              <a:rPr lang="zh-CN" altLang="en-US" dirty="0" smtClean="0"/>
              <a:t>甚贤</a:t>
            </a:r>
            <a:endParaRPr lang="en-US" altLang="zh-CN" dirty="0" smtClean="0"/>
          </a:p>
          <a:p>
            <a:r>
              <a:rPr lang="zh-CN" altLang="en-US" dirty="0" smtClean="0"/>
              <a:t>天陨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465844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技能按效果分类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需要失去装备的技能（</a:t>
            </a:r>
            <a:r>
              <a:rPr lang="en-US" altLang="zh-CN" dirty="0" err="1"/>
              <a:t>sgs.lose_equip_skill</a:t>
            </a:r>
            <a:r>
              <a:rPr lang="zh-CN" altLang="en-US" dirty="0" smtClean="0"/>
              <a:t>）：枭姬、旋风等</a:t>
            </a:r>
            <a:endParaRPr lang="en-US" altLang="zh-CN" dirty="0" smtClean="0"/>
          </a:p>
          <a:p>
            <a:r>
              <a:rPr lang="zh-CN" altLang="en-US" dirty="0" smtClean="0"/>
              <a:t>需要空城的技能（</a:t>
            </a:r>
            <a:r>
              <a:rPr lang="en-US" altLang="zh-CN" dirty="0" err="1"/>
              <a:t>sgs.need_kongcheng</a:t>
            </a:r>
            <a:r>
              <a:rPr lang="zh-CN" altLang="en-US" dirty="0" smtClean="0"/>
              <a:t>）：连营、空城等</a:t>
            </a:r>
            <a:endParaRPr lang="en-US" altLang="zh-CN" dirty="0" smtClean="0"/>
          </a:p>
          <a:p>
            <a:r>
              <a:rPr lang="zh-CN" altLang="en-US" dirty="0" smtClean="0"/>
              <a:t>需要受伤的技能（</a:t>
            </a:r>
            <a:r>
              <a:rPr lang="en-US" altLang="zh-CN" dirty="0" err="1"/>
              <a:t>sgs.masochism_skill</a:t>
            </a:r>
            <a:r>
              <a:rPr lang="zh-CN" altLang="en-US" dirty="0" smtClean="0"/>
              <a:t>）：归心、遗计等</a:t>
            </a:r>
            <a:endParaRPr lang="en-US" altLang="zh-CN" dirty="0" smtClean="0"/>
          </a:p>
          <a:p>
            <a:r>
              <a:rPr lang="zh-CN" altLang="en-US" dirty="0" smtClean="0"/>
              <a:t>可以从判定中受益的技能（</a:t>
            </a:r>
            <a:r>
              <a:rPr lang="en-US" altLang="zh-CN" dirty="0" err="1"/>
              <a:t>sgs.wizard_skill</a:t>
            </a:r>
            <a:r>
              <a:rPr lang="zh-CN" altLang="en-US" dirty="0" smtClean="0"/>
              <a:t>）：鬼才、天妒等</a:t>
            </a:r>
            <a:endParaRPr lang="en-US" altLang="zh-CN" dirty="0" smtClean="0"/>
          </a:p>
          <a:p>
            <a:r>
              <a:rPr lang="zh-CN" altLang="en-US" dirty="0" smtClean="0"/>
              <a:t>可以改判的技能（</a:t>
            </a:r>
            <a:r>
              <a:rPr lang="en-US" altLang="zh-CN" dirty="0" err="1"/>
              <a:t>sgs.wizard_harm_skill</a:t>
            </a:r>
            <a:r>
              <a:rPr lang="zh-CN" altLang="en-US" dirty="0" smtClean="0"/>
              <a:t>）：鬼才、鬼道等</a:t>
            </a:r>
            <a:endParaRPr lang="en-US" altLang="zh-CN" dirty="0" smtClean="0"/>
          </a:p>
          <a:p>
            <a:r>
              <a:rPr lang="zh-CN" altLang="en-US" dirty="0" smtClean="0"/>
              <a:t>首要技能（</a:t>
            </a:r>
            <a:r>
              <a:rPr lang="en-US" altLang="zh-CN" dirty="0" err="1"/>
              <a:t>sgs.priority_skill</a:t>
            </a:r>
            <a:r>
              <a:rPr lang="zh-CN" altLang="en-US" dirty="0" smtClean="0"/>
              <a:t>）：缔盟、青囊等</a:t>
            </a:r>
            <a:endParaRPr lang="en-US" altLang="zh-CN" dirty="0" smtClean="0"/>
          </a:p>
          <a:p>
            <a:r>
              <a:rPr lang="zh-CN" altLang="en-US" dirty="0" smtClean="0"/>
              <a:t>可以救人的技能（</a:t>
            </a:r>
            <a:r>
              <a:rPr lang="en-US" altLang="zh-CN" dirty="0" err="1"/>
              <a:t>sgs.save_skill</a:t>
            </a:r>
            <a:r>
              <a:rPr lang="zh-CN" altLang="en-US" dirty="0" smtClean="0"/>
              <a:t>）：急救、补益等</a:t>
            </a:r>
            <a:endParaRPr lang="en-US" altLang="zh-CN" dirty="0" smtClean="0"/>
          </a:p>
          <a:p>
            <a:r>
              <a:rPr lang="zh-CN" altLang="en-US" dirty="0" smtClean="0"/>
              <a:t>需要回避的技能（</a:t>
            </a:r>
            <a:r>
              <a:rPr lang="en-US" altLang="zh-CN" dirty="0" err="1"/>
              <a:t>sgs.exclusive_skill</a:t>
            </a:r>
            <a:r>
              <a:rPr lang="zh-CN" altLang="en-US" dirty="0" smtClean="0"/>
              <a:t>）：挥泪、断肠等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7749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技能按效果分类（续）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>
            <a:noAutofit/>
          </a:bodyPr>
          <a:lstStyle/>
          <a:p>
            <a:r>
              <a:rPr lang="zh-CN" altLang="en-US" dirty="0" smtClean="0"/>
              <a:t>需要卡牌的主动技能（</a:t>
            </a:r>
            <a:r>
              <a:rPr lang="en-US" altLang="zh-CN" dirty="0" err="1"/>
              <a:t>sgs.Active_cardneed_skill</a:t>
            </a:r>
            <a:r>
              <a:rPr lang="zh-CN" altLang="en-US" dirty="0" smtClean="0"/>
              <a:t>）：咆哮、天义等</a:t>
            </a:r>
            <a:endParaRPr lang="en-US" altLang="zh-CN" dirty="0" smtClean="0"/>
          </a:p>
          <a:p>
            <a:r>
              <a:rPr lang="zh-CN" altLang="en-US" dirty="0" smtClean="0"/>
              <a:t>需要卡牌的被动技能（</a:t>
            </a:r>
            <a:r>
              <a:rPr lang="en-US" altLang="zh-CN" dirty="0" err="1"/>
              <a:t>sgs.notActive_cardneed_skill</a:t>
            </a:r>
            <a:r>
              <a:rPr lang="zh-CN" altLang="en-US" dirty="0" smtClean="0"/>
              <a:t>）：看破、鬼才等</a:t>
            </a:r>
            <a:endParaRPr lang="en-US" altLang="zh-CN" dirty="0" smtClean="0"/>
          </a:p>
          <a:p>
            <a:r>
              <a:rPr lang="zh-CN" altLang="en-US" dirty="0" smtClean="0"/>
              <a:t>能从他人处获得桃的技能（</a:t>
            </a:r>
            <a:r>
              <a:rPr lang="en-US" altLang="zh-CN" dirty="0" err="1"/>
              <a:t>sgs.drawpeach_skill</a:t>
            </a:r>
            <a:r>
              <a:rPr lang="zh-CN" altLang="en-US" dirty="0" smtClean="0"/>
              <a:t>）：突袭、巧变</a:t>
            </a:r>
            <a:endParaRPr lang="en-US" altLang="zh-CN" dirty="0" smtClean="0"/>
          </a:p>
          <a:p>
            <a:r>
              <a:rPr lang="zh-CN" altLang="en-US" dirty="0" smtClean="0"/>
              <a:t>回复技能（</a:t>
            </a:r>
            <a:r>
              <a:rPr lang="en-US" altLang="zh-CN" dirty="0" err="1"/>
              <a:t>sgs.recover_skill</a:t>
            </a:r>
            <a:r>
              <a:rPr lang="zh-CN" altLang="en-US" dirty="0" smtClean="0"/>
              <a:t>）：仁德、狂骨等</a:t>
            </a:r>
            <a:endParaRPr lang="en-US" altLang="zh-CN" dirty="0" smtClean="0"/>
          </a:p>
          <a:p>
            <a:r>
              <a:rPr lang="zh-CN" altLang="en-US" dirty="0" smtClean="0"/>
              <a:t>可以使用白银狮子的技能（</a:t>
            </a:r>
            <a:r>
              <a:rPr lang="en-US" altLang="zh-CN" dirty="0" err="1"/>
              <a:t>sgs.use_lion_skill</a:t>
            </a:r>
            <a:r>
              <a:rPr lang="zh-CN" altLang="en-US" dirty="0" smtClean="0"/>
              <a:t>）：断粮、奇袭等</a:t>
            </a:r>
            <a:endParaRPr lang="en-US" altLang="zh-CN" dirty="0" smtClean="0"/>
          </a:p>
          <a:p>
            <a:r>
              <a:rPr lang="zh-CN" altLang="en-US" dirty="0" smtClean="0"/>
              <a:t>需要装备牌的技能（</a:t>
            </a:r>
            <a:r>
              <a:rPr lang="en-US" altLang="zh-CN" dirty="0" err="1"/>
              <a:t>sgs.need_equip_skill</a:t>
            </a:r>
            <a:r>
              <a:rPr lang="zh-CN" altLang="en-US" dirty="0" smtClean="0"/>
              <a:t>）：神速、明策等</a:t>
            </a:r>
            <a:endParaRPr lang="en-US" altLang="zh-CN" dirty="0" smtClean="0"/>
          </a:p>
          <a:p>
            <a:r>
              <a:rPr lang="zh-CN" altLang="en-US" dirty="0" smtClean="0"/>
              <a:t>直接造成伤害的技能（</a:t>
            </a:r>
            <a:r>
              <a:rPr lang="en-US" altLang="zh-CN" dirty="0" err="1"/>
              <a:t>sgs.straight_damage_skill</a:t>
            </a:r>
            <a:r>
              <a:rPr lang="zh-CN" altLang="en-US" dirty="0" smtClean="0"/>
              <a:t>）：强袭、旋风等</a:t>
            </a:r>
            <a:endParaRPr lang="en-US" altLang="zh-CN" dirty="0" smtClean="0"/>
          </a:p>
          <a:p>
            <a:r>
              <a:rPr lang="zh-CN" altLang="en-US" dirty="0" smtClean="0"/>
              <a:t>可以多次使用杀的技能（</a:t>
            </a:r>
            <a:r>
              <a:rPr lang="en-US" altLang="zh-CN" dirty="0" err="1"/>
              <a:t>sgs.double_slash_skill</a:t>
            </a:r>
            <a:r>
              <a:rPr lang="zh-CN" altLang="en-US" dirty="0" smtClean="0"/>
              <a:t>）：咆哮、父魂等</a:t>
            </a:r>
            <a:endParaRPr lang="en-US" altLang="zh-CN" dirty="0" smtClean="0"/>
          </a:p>
          <a:p>
            <a:r>
              <a:rPr lang="zh-CN" altLang="en-US" dirty="0" smtClean="0"/>
              <a:t>依靠体力上限的技能（</a:t>
            </a:r>
            <a:r>
              <a:rPr lang="en-US" altLang="zh-CN" dirty="0" err="1"/>
              <a:t>sgs.need_maxhp_skill</a:t>
            </a:r>
            <a:r>
              <a:rPr lang="zh-CN" altLang="en-US" dirty="0" smtClean="0"/>
              <a:t>）：再起、英魂等</a:t>
            </a:r>
            <a:endParaRPr lang="en-US" altLang="zh-CN" dirty="0" smtClean="0"/>
          </a:p>
          <a:p>
            <a:r>
              <a:rPr lang="zh-CN" altLang="en-US" dirty="0" smtClean="0"/>
              <a:t>负面技能（</a:t>
            </a:r>
            <a:r>
              <a:rPr lang="en-US" altLang="zh-CN" dirty="0" err="1"/>
              <a:t>sgs.bad_skills</a:t>
            </a:r>
            <a:r>
              <a:rPr lang="zh-CN" altLang="en-US" dirty="0" smtClean="0"/>
              <a:t>）：崩坏、无谋等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87578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场景</a:t>
            </a:r>
            <a:r>
              <a:rPr lang="en-US" altLang="zh-CN" dirty="0" smtClean="0"/>
              <a:t>3</a:t>
            </a:r>
            <a:r>
              <a:rPr lang="zh-CN" altLang="en-US" dirty="0" smtClean="0"/>
              <a:t>：弃牌阶段弃牌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/>
          <a:lstStyle/>
          <a:p>
            <a:r>
              <a:rPr lang="zh-CN" altLang="en-US" dirty="0" smtClean="0"/>
              <a:t>其实只是场景</a:t>
            </a:r>
            <a:r>
              <a:rPr lang="en-US" altLang="zh-CN" dirty="0" smtClean="0"/>
              <a:t>2</a:t>
            </a:r>
            <a:r>
              <a:rPr lang="zh-CN" altLang="en-US" dirty="0" smtClean="0"/>
              <a:t>“响应请求”在特定场合下的具体应用而已</a:t>
            </a:r>
            <a:endParaRPr lang="en-US" altLang="zh-CN" dirty="0"/>
          </a:p>
          <a:p>
            <a:r>
              <a:rPr lang="zh-CN" altLang="en-US" dirty="0" smtClean="0"/>
              <a:t>对应的处理方案为</a:t>
            </a:r>
            <a:r>
              <a:rPr lang="en-US" altLang="zh-CN" dirty="0" err="1" smtClean="0"/>
              <a:t>sgs.ai_skill_discard.gamerule</a:t>
            </a:r>
            <a:r>
              <a:rPr lang="zh-CN" altLang="en-US" dirty="0" smtClean="0"/>
              <a:t>函数</a:t>
            </a:r>
            <a:endParaRPr lang="en-US" altLang="zh-CN" dirty="0" smtClean="0"/>
          </a:p>
          <a:p>
            <a:r>
              <a:rPr lang="zh-CN" altLang="en-US" dirty="0" smtClean="0"/>
              <a:t>首先对所有手牌按</a:t>
            </a:r>
            <a:r>
              <a:rPr lang="zh-CN" altLang="en-US" b="1" u="sng" dirty="0"/>
              <a:t>卡</a:t>
            </a:r>
            <a:r>
              <a:rPr lang="zh-CN" altLang="en-US" b="1" u="sng" dirty="0" smtClean="0"/>
              <a:t>牌的保留价值</a:t>
            </a:r>
            <a:r>
              <a:rPr lang="zh-CN" altLang="en-US" dirty="0" smtClean="0"/>
              <a:t>由小到大进行排序</a:t>
            </a:r>
            <a:endParaRPr lang="en-US" altLang="zh-CN" dirty="0" smtClean="0"/>
          </a:p>
          <a:p>
            <a:r>
              <a:rPr lang="zh-CN" altLang="en-US" dirty="0" smtClean="0"/>
              <a:t>然后依次分析每张手牌，判断其是否可以弃置</a:t>
            </a:r>
            <a:endParaRPr lang="en-US" altLang="zh-CN" dirty="0" smtClean="0"/>
          </a:p>
          <a:p>
            <a:r>
              <a:rPr lang="zh-CN" altLang="en-US" dirty="0" smtClean="0"/>
              <a:t>选取前</a:t>
            </a:r>
            <a:r>
              <a:rPr lang="en-US" altLang="zh-CN" dirty="0" smtClean="0"/>
              <a:t>N</a:t>
            </a:r>
            <a:r>
              <a:rPr lang="zh-CN" altLang="en-US" dirty="0" smtClean="0"/>
              <a:t>张可以被弃置的手牌进行弃置</a:t>
            </a:r>
            <a:endParaRPr lang="en-US" altLang="zh-CN" dirty="0" smtClean="0"/>
          </a:p>
          <a:p>
            <a:r>
              <a:rPr lang="zh-CN" altLang="en-US" dirty="0"/>
              <a:t>这里</a:t>
            </a:r>
            <a:r>
              <a:rPr lang="en-US" altLang="zh-CN" dirty="0" smtClean="0"/>
              <a:t>N</a:t>
            </a:r>
            <a:r>
              <a:rPr lang="zh-CN" altLang="en-US" dirty="0" smtClean="0"/>
              <a:t>为需要弃置牌的数目</a:t>
            </a:r>
            <a:endParaRPr lang="en-US" altLang="zh-CN" dirty="0" smtClean="0"/>
          </a:p>
          <a:p>
            <a:r>
              <a:rPr lang="zh-CN" altLang="en-US" dirty="0"/>
              <a:t>如果当前角色有技能“琴音”，则</a:t>
            </a:r>
            <a:r>
              <a:rPr lang="en-US" altLang="zh-CN" dirty="0"/>
              <a:t>N</a:t>
            </a:r>
            <a:r>
              <a:rPr lang="zh-CN" altLang="en-US" dirty="0"/>
              <a:t>为本次至少应弃置牌的</a:t>
            </a:r>
            <a:r>
              <a:rPr lang="zh-CN" altLang="en-US" dirty="0" smtClean="0"/>
              <a:t>数目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80893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卡牌的保留价值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1825624"/>
            <a:ext cx="12192000" cy="5032375"/>
          </a:xfrm>
        </p:spPr>
        <p:txBody>
          <a:bodyPr/>
          <a:lstStyle/>
          <a:p>
            <a:r>
              <a:rPr lang="zh-CN" altLang="en-US" dirty="0" smtClean="0"/>
              <a:t>卡牌的保留价值包括预设的“卡牌保留值”、“技能保留值”、“花色保留值”、“点数保留值”和游戏中实时确定的“动态保留值”五类</a:t>
            </a:r>
            <a:endParaRPr lang="en-US" altLang="zh-CN" dirty="0" smtClean="0"/>
          </a:p>
          <a:p>
            <a:r>
              <a:rPr lang="zh-CN" altLang="en-US" dirty="0" smtClean="0"/>
              <a:t>“卡牌保留值”只与卡牌类型有关（记录在</a:t>
            </a:r>
            <a:r>
              <a:rPr lang="en-US" altLang="zh-CN" dirty="0" err="1" smtClean="0"/>
              <a:t>sgs.ai_keep_value</a:t>
            </a:r>
            <a:r>
              <a:rPr lang="zh-CN" altLang="en-US" dirty="0" smtClean="0"/>
              <a:t>表中）</a:t>
            </a:r>
            <a:endParaRPr lang="en-US" altLang="zh-CN" dirty="0" smtClean="0"/>
          </a:p>
          <a:p>
            <a:r>
              <a:rPr lang="zh-CN" altLang="en-US" dirty="0" smtClean="0"/>
              <a:t>“技能保留值”与当前角色技能和卡牌类型有关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smtClean="0"/>
              <a:t>			</a:t>
            </a:r>
            <a:r>
              <a:rPr lang="zh-CN" altLang="en-US" dirty="0" smtClean="0"/>
              <a:t>（记录在</a:t>
            </a:r>
            <a:r>
              <a:rPr lang="en-US" altLang="zh-CN" dirty="0" err="1" smtClean="0"/>
              <a:t>sgs</a:t>
            </a:r>
            <a:r>
              <a:rPr lang="en-US" altLang="zh-CN" dirty="0" smtClean="0"/>
              <a:t>.</a:t>
            </a:r>
            <a:r>
              <a:rPr lang="zh-CN" altLang="en-US" dirty="0" smtClean="0"/>
              <a:t>技能名</a:t>
            </a:r>
            <a:r>
              <a:rPr lang="en-US" altLang="zh-CN" dirty="0" smtClean="0"/>
              <a:t>_</a:t>
            </a:r>
            <a:r>
              <a:rPr lang="en-US" altLang="zh-CN" dirty="0" err="1" smtClean="0"/>
              <a:t>keep_value</a:t>
            </a:r>
            <a:r>
              <a:rPr lang="zh-CN" altLang="en-US" dirty="0" smtClean="0"/>
              <a:t>表中）</a:t>
            </a:r>
            <a:endParaRPr lang="en-US" altLang="zh-CN" dirty="0" smtClean="0"/>
          </a:p>
          <a:p>
            <a:r>
              <a:rPr lang="zh-CN" altLang="en-US" dirty="0" smtClean="0"/>
              <a:t>“花色保留值”与当前角色技能和卡牌花色有关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		</a:t>
            </a:r>
            <a:r>
              <a:rPr lang="zh-CN" altLang="en-US" dirty="0" smtClean="0"/>
              <a:t>（记录在</a:t>
            </a:r>
            <a:r>
              <a:rPr lang="en-US" altLang="zh-CN" dirty="0" err="1" smtClean="0"/>
              <a:t>sgs</a:t>
            </a:r>
            <a:r>
              <a:rPr lang="en-US" altLang="zh-CN" dirty="0" smtClean="0"/>
              <a:t>.</a:t>
            </a:r>
            <a:r>
              <a:rPr lang="zh-CN" altLang="en-US" dirty="0" smtClean="0"/>
              <a:t>技能名</a:t>
            </a:r>
            <a:r>
              <a:rPr lang="en-US" altLang="zh-CN" dirty="0" smtClean="0"/>
              <a:t>_</a:t>
            </a:r>
            <a:r>
              <a:rPr lang="en-US" altLang="zh-CN" dirty="0" err="1" smtClean="0"/>
              <a:t>suit_value</a:t>
            </a:r>
            <a:r>
              <a:rPr lang="zh-CN" altLang="en-US" dirty="0" smtClean="0"/>
              <a:t>表中）</a:t>
            </a:r>
            <a:endParaRPr lang="en-US" altLang="zh-CN" dirty="0" smtClean="0"/>
          </a:p>
          <a:p>
            <a:r>
              <a:rPr lang="zh-CN" altLang="en-US" dirty="0" smtClean="0"/>
              <a:t>“点数保留值”与当前角色技能和卡牌点数有关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en-US" altLang="zh-CN" dirty="0" smtClean="0"/>
              <a:t>		</a:t>
            </a:r>
            <a:r>
              <a:rPr lang="zh-CN" altLang="en-US" dirty="0" smtClean="0"/>
              <a:t>（记录在</a:t>
            </a:r>
            <a:r>
              <a:rPr lang="en-US" altLang="zh-CN" dirty="0" err="1" smtClean="0"/>
              <a:t>sgs</a:t>
            </a:r>
            <a:r>
              <a:rPr lang="en-US" altLang="zh-CN" dirty="0" smtClean="0"/>
              <a:t>.</a:t>
            </a:r>
            <a:r>
              <a:rPr lang="zh-CN" altLang="en-US" dirty="0" smtClean="0"/>
              <a:t>技能名</a:t>
            </a:r>
            <a:r>
              <a:rPr lang="en-US" altLang="zh-CN" dirty="0" smtClean="0"/>
              <a:t>_</a:t>
            </a:r>
            <a:r>
              <a:rPr lang="en-US" altLang="zh-CN" dirty="0" err="1" smtClean="0"/>
              <a:t>number_value</a:t>
            </a:r>
            <a:r>
              <a:rPr lang="zh-CN" altLang="en-US" dirty="0" smtClean="0"/>
              <a:t>表中）</a:t>
            </a:r>
            <a:endParaRPr lang="en-US" altLang="zh-CN" dirty="0" smtClean="0"/>
          </a:p>
          <a:p>
            <a:r>
              <a:rPr lang="zh-CN" altLang="en-US" dirty="0" smtClean="0"/>
              <a:t>“动态保留值”</a:t>
            </a:r>
            <a:r>
              <a:rPr lang="zh-CN" altLang="en-US" dirty="0"/>
              <a:t>是综合了上述因素并结合角色自身情况得出的卡牌保留</a:t>
            </a:r>
            <a:r>
              <a:rPr lang="zh-CN" altLang="en-US" dirty="0" smtClean="0"/>
              <a:t>价值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21164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弃牌举例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1825624"/>
            <a:ext cx="12192000" cy="5032375"/>
          </a:xfrm>
        </p:spPr>
        <p:txBody>
          <a:bodyPr>
            <a:normAutofit/>
          </a:bodyPr>
          <a:lstStyle/>
          <a:p>
            <a:r>
              <a:rPr lang="zh-CN" altLang="en-US" dirty="0"/>
              <a:t>已知</a:t>
            </a:r>
            <a:r>
              <a:rPr lang="zh-CN" altLang="en-US" dirty="0" smtClean="0"/>
              <a:t>场上局势如下（未提到的角色均已阵亡）：</a:t>
            </a:r>
            <a:endParaRPr lang="en-US" altLang="zh-CN" dirty="0" smtClean="0"/>
          </a:p>
          <a:p>
            <a:r>
              <a:rPr lang="zh-CN" altLang="en-US" dirty="0" smtClean="0"/>
              <a:t>主公：新标准版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曹操（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2</a:t>
            </a:r>
            <a:r>
              <a:rPr lang="zh-CN" altLang="en-US" dirty="0" smtClean="0"/>
              <a:t>牌，古锭刀、仁王盾、紫骍，</a:t>
            </a:r>
            <a:r>
              <a:rPr lang="en-US" altLang="zh-CN" dirty="0" smtClean="0"/>
              <a:t>1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r>
              <a:rPr lang="zh-CN" altLang="en-US" dirty="0" smtClean="0"/>
              <a:t>忠臣：标准版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甄姬（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4</a:t>
            </a:r>
            <a:r>
              <a:rPr lang="zh-CN" altLang="en-US" dirty="0" smtClean="0"/>
              <a:t>牌，诸葛连弩、八卦阵、的卢，</a:t>
            </a:r>
            <a:r>
              <a:rPr lang="en-US" altLang="zh-CN" dirty="0" smtClean="0"/>
              <a:t>5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r>
              <a:rPr lang="zh-CN" altLang="en-US" dirty="0" smtClean="0"/>
              <a:t>内奸：火</a:t>
            </a:r>
            <a:r>
              <a:rPr lang="en-US" altLang="zh-CN" dirty="0" smtClean="0"/>
              <a:t>·</a:t>
            </a:r>
            <a:r>
              <a:rPr lang="zh-CN" altLang="en-US" dirty="0" smtClean="0"/>
              <a:t>太史慈（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0</a:t>
            </a:r>
            <a:r>
              <a:rPr lang="zh-CN" altLang="en-US" dirty="0" smtClean="0"/>
              <a:t>牌，</a:t>
            </a:r>
            <a:r>
              <a:rPr lang="en-US" altLang="zh-CN" dirty="0" smtClean="0"/>
              <a:t>4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r>
              <a:rPr lang="zh-CN" altLang="en-US" dirty="0"/>
              <a:t>反</a:t>
            </a:r>
            <a:r>
              <a:rPr lang="zh-CN" altLang="en-US" dirty="0" smtClean="0"/>
              <a:t>贼：标准版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马超（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1</a:t>
            </a:r>
            <a:r>
              <a:rPr lang="zh-CN" altLang="en-US" dirty="0" smtClean="0"/>
              <a:t>牌，青龙偃月刀、白银狮子，</a:t>
            </a:r>
            <a:r>
              <a:rPr lang="en-US" altLang="zh-CN" dirty="0"/>
              <a:t>7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/>
              <a:t>标准</a:t>
            </a:r>
            <a:r>
              <a:rPr lang="zh-CN" altLang="en-US" dirty="0" smtClean="0"/>
              <a:t>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大乔（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0</a:t>
            </a:r>
            <a:r>
              <a:rPr lang="zh-CN" altLang="en-US" dirty="0" smtClean="0"/>
              <a:t>牌，</a:t>
            </a:r>
            <a:r>
              <a:rPr lang="en-US" altLang="zh-CN" dirty="0" smtClean="0"/>
              <a:t>8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r>
              <a:rPr lang="zh-CN" altLang="en-US" dirty="0" smtClean="0"/>
              <a:t>当前为甄姬的弃牌阶段，四张手牌为：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【</a:t>
            </a:r>
            <a:r>
              <a:rPr lang="zh-CN" altLang="en-US" dirty="0" smtClean="0"/>
              <a:t>桃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</a:t>
            </a:r>
            <a:r>
              <a:rPr lang="zh-CN" altLang="en-US" dirty="0" smtClean="0">
                <a:solidFill>
                  <a:srgbClr val="FF0000"/>
                </a:solidFill>
              </a:rPr>
              <a:t>♦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）、</a:t>
            </a:r>
            <a:r>
              <a:rPr lang="en-US" altLang="zh-CN" dirty="0" smtClean="0"/>
              <a:t>【</a:t>
            </a:r>
            <a:r>
              <a:rPr lang="zh-CN" altLang="en-US" dirty="0" smtClean="0"/>
              <a:t>酒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（♠</a:t>
            </a:r>
            <a:r>
              <a:rPr lang="en-US" altLang="zh-CN" dirty="0" smtClean="0"/>
              <a:t>3</a:t>
            </a:r>
            <a:r>
              <a:rPr lang="zh-CN" altLang="en-US" dirty="0" smtClean="0"/>
              <a:t>）、</a:t>
            </a:r>
            <a:r>
              <a:rPr lang="en-US" altLang="zh-CN" dirty="0" smtClean="0"/>
              <a:t>【</a:t>
            </a:r>
            <a:r>
              <a:rPr lang="zh-CN" altLang="en-US" dirty="0" smtClean="0"/>
              <a:t>酒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（♣</a:t>
            </a:r>
            <a:r>
              <a:rPr lang="en-US" altLang="zh-CN" dirty="0" smtClean="0"/>
              <a:t>9</a:t>
            </a:r>
            <a:r>
              <a:rPr lang="zh-CN" altLang="en-US" dirty="0" smtClean="0"/>
              <a:t>）、</a:t>
            </a:r>
            <a:r>
              <a:rPr lang="en-US" altLang="zh-CN" dirty="0" smtClean="0"/>
              <a:t>【</a:t>
            </a:r>
            <a:r>
              <a:rPr lang="zh-CN" altLang="en-US" dirty="0" smtClean="0"/>
              <a:t>酒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</a:t>
            </a:r>
            <a:r>
              <a:rPr lang="zh-CN" altLang="en-US" dirty="0" smtClean="0">
                <a:solidFill>
                  <a:srgbClr val="FF0000"/>
                </a:solidFill>
              </a:rPr>
              <a:t>♦</a:t>
            </a:r>
            <a:r>
              <a:rPr lang="en-US" altLang="zh-CN" dirty="0" smtClean="0"/>
              <a:t>9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甄姬应选择哪两张牌进行弃牌？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20689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情况</a:t>
            </a:r>
            <a:r>
              <a:rPr lang="en-US" altLang="zh-CN" dirty="0" smtClean="0"/>
              <a:t>1</a:t>
            </a:r>
            <a:r>
              <a:rPr lang="zh-CN" altLang="en-US" dirty="0" smtClean="0"/>
              <a:t>：</a:t>
            </a:r>
            <a:r>
              <a:rPr lang="en-US" altLang="zh-CN" dirty="0" smtClean="0"/>
              <a:t>KOF</a:t>
            </a:r>
            <a:r>
              <a:rPr lang="zh-CN" altLang="en-US" dirty="0" smtClean="0"/>
              <a:t>模式（</a:t>
            </a:r>
            <a:r>
              <a:rPr lang="en-US" altLang="zh-CN" dirty="0" smtClean="0"/>
              <a:t>02_1v1</a:t>
            </a:r>
            <a:r>
              <a:rPr lang="zh-CN" altLang="en-US" dirty="0" smtClean="0"/>
              <a:t>）选将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加载</a:t>
            </a:r>
            <a:r>
              <a:rPr lang="en-US" altLang="zh-CN" dirty="0" smtClean="0"/>
              <a:t>《</a:t>
            </a:r>
            <a:r>
              <a:rPr lang="zh-CN" altLang="en-US" dirty="0" smtClean="0"/>
              <a:t>武将</a:t>
            </a:r>
            <a:r>
              <a:rPr lang="en-US" altLang="zh-CN" dirty="0" smtClean="0"/>
              <a:t>1v1</a:t>
            </a:r>
            <a:r>
              <a:rPr lang="zh-CN" altLang="en-US" dirty="0" smtClean="0"/>
              <a:t>评分表</a:t>
            </a:r>
            <a:r>
              <a:rPr lang="en-US" altLang="zh-CN" dirty="0" smtClean="0"/>
              <a:t>》</a:t>
            </a:r>
            <a:r>
              <a:rPr lang="zh-CN" altLang="en-US" dirty="0" smtClean="0"/>
              <a:t>（游戏目录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etc</a:t>
            </a:r>
            <a:r>
              <a:rPr lang="en-US" altLang="zh-CN" dirty="0" smtClean="0"/>
              <a:t>/1v1-priority.txt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读取各备选武将的评分，并排序</a:t>
            </a:r>
            <a:endParaRPr lang="en-US" altLang="zh-CN" dirty="0" smtClean="0"/>
          </a:p>
          <a:p>
            <a:r>
              <a:rPr lang="zh-CN" altLang="en-US" dirty="0" smtClean="0"/>
              <a:t>选取评分最高的武将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628465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215" y="0"/>
            <a:ext cx="11377785" cy="613034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814215" cy="4185634"/>
          </a:xfrm>
        </p:spPr>
        <p:txBody>
          <a:bodyPr/>
          <a:lstStyle/>
          <a:p>
            <a:r>
              <a:rPr lang="zh-CN" altLang="en-US" dirty="0" smtClean="0"/>
              <a:t>弃牌举例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6130344"/>
            <a:ext cx="10515600" cy="727656"/>
          </a:xfrm>
        </p:spPr>
        <p:txBody>
          <a:bodyPr/>
          <a:lstStyle/>
          <a:p>
            <a:r>
              <a:rPr lang="zh-CN" altLang="en-US" dirty="0" smtClean="0"/>
              <a:t>现在甄姬应如何弃牌？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558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获取预设的“卡牌保留值”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桃：</a:t>
            </a:r>
            <a:r>
              <a:rPr lang="en-US" altLang="zh-CN" dirty="0" smtClean="0"/>
              <a:t>7</a:t>
            </a:r>
          </a:p>
          <a:p>
            <a:pPr marL="0" indent="0">
              <a:buNone/>
            </a:pPr>
            <a:r>
              <a:rPr lang="zh-CN" altLang="en-US" dirty="0"/>
              <a:t>（数据来自：游戏目录</a:t>
            </a:r>
            <a:r>
              <a:rPr lang="en-US" altLang="zh-CN" dirty="0"/>
              <a:t>/</a:t>
            </a:r>
            <a:r>
              <a:rPr lang="en-US" altLang="zh-CN" dirty="0" err="1"/>
              <a:t>lua</a:t>
            </a:r>
            <a:r>
              <a:rPr lang="en-US" altLang="zh-CN" dirty="0"/>
              <a:t>/</a:t>
            </a:r>
            <a:r>
              <a:rPr lang="en-US" altLang="zh-CN" dirty="0" err="1"/>
              <a:t>ai</a:t>
            </a:r>
            <a:r>
              <a:rPr lang="en-US" altLang="zh-CN" dirty="0"/>
              <a:t>/</a:t>
            </a:r>
            <a:r>
              <a:rPr lang="en-US" altLang="zh-CN" dirty="0" err="1"/>
              <a:t>standard_cards-ai.lua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酒：</a:t>
            </a:r>
            <a:r>
              <a:rPr lang="en-US" altLang="zh-CN" dirty="0" smtClean="0"/>
              <a:t>4.1</a:t>
            </a:r>
          </a:p>
          <a:p>
            <a:pPr marL="0" indent="0">
              <a:buNone/>
            </a:pPr>
            <a:r>
              <a:rPr lang="zh-CN" altLang="en-US" dirty="0" smtClean="0"/>
              <a:t>（</a:t>
            </a:r>
            <a:r>
              <a:rPr lang="zh-CN" altLang="en-US" dirty="0"/>
              <a:t>数据来自：游戏目录</a:t>
            </a:r>
            <a:r>
              <a:rPr lang="en-US" altLang="zh-CN" dirty="0"/>
              <a:t>/</a:t>
            </a:r>
            <a:r>
              <a:rPr lang="en-US" altLang="zh-CN" dirty="0" err="1" smtClean="0"/>
              <a:t>lua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ai</a:t>
            </a:r>
            <a:r>
              <a:rPr lang="en-US" altLang="zh-CN" dirty="0" smtClean="0"/>
              <a:t>/maneuvering-</a:t>
            </a:r>
            <a:r>
              <a:rPr lang="en-US" altLang="zh-CN" dirty="0" err="1" smtClean="0"/>
              <a:t>ai.lua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闪：</a:t>
            </a:r>
            <a:r>
              <a:rPr lang="en-US" altLang="zh-CN" dirty="0" smtClean="0"/>
              <a:t>5.2</a:t>
            </a:r>
          </a:p>
          <a:p>
            <a:pPr marL="0" indent="0">
              <a:buNone/>
            </a:pPr>
            <a:r>
              <a:rPr lang="zh-CN" altLang="en-US" dirty="0"/>
              <a:t>（数据来自：游戏目录</a:t>
            </a:r>
            <a:r>
              <a:rPr lang="en-US" altLang="zh-CN" dirty="0"/>
              <a:t>/</a:t>
            </a:r>
            <a:r>
              <a:rPr lang="en-US" altLang="zh-CN" dirty="0" err="1"/>
              <a:t>lua</a:t>
            </a:r>
            <a:r>
              <a:rPr lang="en-US" altLang="zh-CN" dirty="0"/>
              <a:t>/</a:t>
            </a:r>
            <a:r>
              <a:rPr lang="en-US" altLang="zh-CN" dirty="0" err="1"/>
              <a:t>ai</a:t>
            </a:r>
            <a:r>
              <a:rPr lang="en-US" altLang="zh-CN" dirty="0"/>
              <a:t>/</a:t>
            </a:r>
            <a:r>
              <a:rPr lang="en-US" altLang="zh-CN" dirty="0" err="1"/>
              <a:t>standard_cards-ai.lua</a:t>
            </a:r>
            <a:r>
              <a:rPr lang="zh-CN" altLang="en-US" dirty="0" smtClean="0"/>
              <a:t>）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42027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获取预设的其它保留值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1825625"/>
            <a:ext cx="12192000" cy="4351338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甄姬拥有技能“洛神”（代码“</a:t>
            </a:r>
            <a:r>
              <a:rPr lang="en-US" altLang="zh-CN" dirty="0" err="1" smtClean="0"/>
              <a:t>luoshen</a:t>
            </a:r>
            <a:r>
              <a:rPr lang="zh-CN" altLang="en-US" dirty="0" smtClean="0"/>
              <a:t>”）和“倾国”（代码“</a:t>
            </a:r>
            <a:r>
              <a:rPr lang="en-US" altLang="zh-CN" dirty="0" err="1" smtClean="0"/>
              <a:t>qingguo</a:t>
            </a:r>
            <a:r>
              <a:rPr lang="zh-CN" altLang="en-US" dirty="0" smtClean="0"/>
              <a:t>”）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从表</a:t>
            </a:r>
            <a:r>
              <a:rPr lang="en-US" altLang="zh-CN" dirty="0" err="1" smtClean="0"/>
              <a:t>sgs.qingguo_suit_value</a:t>
            </a:r>
            <a:r>
              <a:rPr lang="zh-CN" altLang="en-US" dirty="0" smtClean="0"/>
              <a:t>中可以得到与“倾国”相关的花色保留值：</a:t>
            </a:r>
            <a:endParaRPr lang="en-US" altLang="zh-CN" dirty="0" smtClean="0"/>
          </a:p>
          <a:p>
            <a:r>
              <a:rPr lang="zh-CN" altLang="en-US" dirty="0" smtClean="0"/>
              <a:t>黑桃：</a:t>
            </a:r>
            <a:r>
              <a:rPr lang="en-US" altLang="zh-CN" dirty="0" smtClean="0"/>
              <a:t>4.1</a:t>
            </a:r>
          </a:p>
          <a:p>
            <a:r>
              <a:rPr lang="zh-CN" altLang="en-US" dirty="0"/>
              <a:t>草</a:t>
            </a:r>
            <a:r>
              <a:rPr lang="zh-CN" altLang="en-US" dirty="0" smtClean="0"/>
              <a:t>花：</a:t>
            </a:r>
            <a:r>
              <a:rPr lang="en-US" altLang="zh-CN" dirty="0" smtClean="0"/>
              <a:t>4.2</a:t>
            </a:r>
          </a:p>
          <a:p>
            <a:pPr marL="0" indent="0">
              <a:buNone/>
            </a:pPr>
            <a:r>
              <a:rPr lang="zh-CN" altLang="en-US" dirty="0" smtClean="0"/>
              <a:t>（</a:t>
            </a:r>
            <a:r>
              <a:rPr lang="zh-CN" altLang="en-US" dirty="0"/>
              <a:t>数据来自：游戏目录</a:t>
            </a:r>
            <a:r>
              <a:rPr lang="en-US" altLang="zh-CN" dirty="0"/>
              <a:t>/</a:t>
            </a:r>
            <a:r>
              <a:rPr lang="en-US" altLang="zh-CN" dirty="0" err="1" smtClean="0"/>
              <a:t>lua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ai</a:t>
            </a:r>
            <a:r>
              <a:rPr lang="en-US" altLang="zh-CN" dirty="0" smtClean="0"/>
              <a:t>/standard-</a:t>
            </a:r>
            <a:r>
              <a:rPr lang="en-US" altLang="zh-CN" dirty="0" err="1" smtClean="0"/>
              <a:t>ai.lua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没有与这些技能有关的“技能保留值”或“点数保留值”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60513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计算“动态保留值”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首先初步计算出每张卡牌的动态保留值：</a:t>
            </a:r>
            <a:endParaRPr lang="en-US" altLang="zh-CN" dirty="0" smtClean="0"/>
          </a:p>
          <a:p>
            <a:r>
              <a:rPr lang="en-US" altLang="zh-CN" dirty="0" smtClean="0"/>
              <a:t>【</a:t>
            </a:r>
            <a:r>
              <a:rPr lang="zh-CN" altLang="en-US" dirty="0" smtClean="0"/>
              <a:t>桃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</a:t>
            </a:r>
            <a:r>
              <a:rPr lang="zh-CN" altLang="en-US" dirty="0" smtClean="0">
                <a:solidFill>
                  <a:srgbClr val="FF0000"/>
                </a:solidFill>
              </a:rPr>
              <a:t>♦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）：</a:t>
            </a:r>
            <a:r>
              <a:rPr lang="en-US" altLang="zh-CN" dirty="0" smtClean="0"/>
              <a:t>7</a:t>
            </a:r>
          </a:p>
          <a:p>
            <a:r>
              <a:rPr lang="en-US" altLang="zh-CN" dirty="0" smtClean="0"/>
              <a:t>【</a:t>
            </a:r>
            <a:r>
              <a:rPr lang="zh-CN" altLang="en-US" dirty="0" smtClean="0"/>
              <a:t>酒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（♠</a:t>
            </a:r>
            <a:r>
              <a:rPr lang="en-US" altLang="zh-CN" dirty="0" smtClean="0"/>
              <a:t>3</a:t>
            </a:r>
            <a:r>
              <a:rPr lang="zh-CN" altLang="en-US" dirty="0" smtClean="0"/>
              <a:t>）：</a:t>
            </a:r>
            <a:r>
              <a:rPr lang="en-US" altLang="zh-CN" dirty="0" smtClean="0"/>
              <a:t>max(4.1, 5.2)</a:t>
            </a:r>
            <a:r>
              <a:rPr lang="zh-CN" altLang="en-US" dirty="0" smtClean="0"/>
              <a:t>＋</a:t>
            </a:r>
            <a:r>
              <a:rPr lang="en-US" altLang="zh-CN" dirty="0" smtClean="0"/>
              <a:t>4.1</a:t>
            </a:r>
            <a:r>
              <a:rPr lang="zh-CN" altLang="en-US" dirty="0" smtClean="0"/>
              <a:t>＝</a:t>
            </a:r>
            <a:r>
              <a:rPr lang="en-US" altLang="zh-CN" dirty="0" smtClean="0"/>
              <a:t>9.3</a:t>
            </a:r>
          </a:p>
          <a:p>
            <a:r>
              <a:rPr lang="en-US" altLang="zh-CN" dirty="0" smtClean="0"/>
              <a:t>【</a:t>
            </a:r>
            <a:r>
              <a:rPr lang="zh-CN" altLang="en-US" dirty="0" smtClean="0"/>
              <a:t>酒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（♣</a:t>
            </a:r>
            <a:r>
              <a:rPr lang="en-US" altLang="zh-CN" dirty="0" smtClean="0"/>
              <a:t>9</a:t>
            </a:r>
            <a:r>
              <a:rPr lang="zh-CN" altLang="en-US" dirty="0" smtClean="0"/>
              <a:t>）：</a:t>
            </a:r>
            <a:r>
              <a:rPr lang="en-US" altLang="zh-CN" dirty="0" smtClean="0"/>
              <a:t>max(4.1, 5.2)</a:t>
            </a:r>
            <a:r>
              <a:rPr lang="zh-CN" altLang="en-US" dirty="0" smtClean="0"/>
              <a:t>＋</a:t>
            </a:r>
            <a:r>
              <a:rPr lang="en-US" altLang="zh-CN" dirty="0" smtClean="0"/>
              <a:t>4.2</a:t>
            </a:r>
            <a:r>
              <a:rPr lang="zh-CN" altLang="en-US" dirty="0" smtClean="0"/>
              <a:t>＝</a:t>
            </a:r>
            <a:r>
              <a:rPr lang="en-US" altLang="zh-CN" dirty="0" smtClean="0"/>
              <a:t>9.4</a:t>
            </a:r>
          </a:p>
          <a:p>
            <a:r>
              <a:rPr lang="en-US" altLang="zh-CN" dirty="0" smtClean="0"/>
              <a:t>【</a:t>
            </a:r>
            <a:r>
              <a:rPr lang="zh-CN" altLang="en-US" dirty="0" smtClean="0"/>
              <a:t>酒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</a:t>
            </a:r>
            <a:r>
              <a:rPr lang="zh-CN" altLang="en-US" dirty="0" smtClean="0">
                <a:solidFill>
                  <a:srgbClr val="FF0000"/>
                </a:solidFill>
              </a:rPr>
              <a:t>♦</a:t>
            </a:r>
            <a:r>
              <a:rPr lang="en-US" altLang="zh-CN" dirty="0" smtClean="0"/>
              <a:t>9</a:t>
            </a:r>
            <a:r>
              <a:rPr lang="zh-CN" altLang="en-US" dirty="0" smtClean="0"/>
              <a:t>）：</a:t>
            </a:r>
            <a:r>
              <a:rPr lang="en-US" altLang="zh-CN" dirty="0" smtClean="0"/>
              <a:t>4.1</a:t>
            </a:r>
          </a:p>
          <a:p>
            <a:endParaRPr lang="en-US" altLang="zh-CN" dirty="0"/>
          </a:p>
          <a:p>
            <a:r>
              <a:rPr lang="zh-CN" altLang="en-US" dirty="0" smtClean="0"/>
              <a:t>然后根据卡牌花色、同类卡牌数目等信息进行调整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5560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计算“动态保留值”（续）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然后根据卡牌花色</a:t>
            </a:r>
            <a:r>
              <a:rPr lang="zh-CN" altLang="en-US" dirty="0" smtClean="0"/>
              <a:t>、点数、同类</a:t>
            </a:r>
            <a:r>
              <a:rPr lang="zh-CN" altLang="en-US" dirty="0"/>
              <a:t>卡牌数目等信息进行</a:t>
            </a:r>
            <a:r>
              <a:rPr lang="zh-CN" altLang="en-US" dirty="0" smtClean="0"/>
              <a:t>调整：</a:t>
            </a:r>
            <a:endParaRPr lang="en-US" altLang="zh-CN" dirty="0"/>
          </a:p>
          <a:p>
            <a:r>
              <a:rPr lang="en-US" altLang="zh-CN" dirty="0" smtClean="0"/>
              <a:t>【</a:t>
            </a:r>
            <a:r>
              <a:rPr lang="zh-CN" altLang="en-US" dirty="0" smtClean="0"/>
              <a:t>桃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</a:t>
            </a:r>
            <a:r>
              <a:rPr lang="zh-CN" altLang="en-US" dirty="0" smtClean="0">
                <a:solidFill>
                  <a:srgbClr val="FF0000"/>
                </a:solidFill>
              </a:rPr>
              <a:t>♦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）：</a:t>
            </a:r>
            <a:r>
              <a:rPr lang="en-US" altLang="zh-CN" dirty="0" smtClean="0"/>
              <a:t>7</a:t>
            </a:r>
            <a:r>
              <a:rPr lang="zh-CN" altLang="en-US" dirty="0" smtClean="0"/>
              <a:t>＋</a:t>
            </a:r>
            <a:r>
              <a:rPr lang="en-US" altLang="zh-CN" dirty="0" smtClean="0"/>
              <a:t>0.001</a:t>
            </a:r>
            <a:r>
              <a:rPr lang="zh-CN" altLang="en-US" dirty="0" smtClean="0"/>
              <a:t>＋</a:t>
            </a:r>
            <a:r>
              <a:rPr lang="en-US" altLang="zh-CN" dirty="0" smtClean="0"/>
              <a:t>0.002</a:t>
            </a:r>
            <a:r>
              <a:rPr lang="zh-CN" altLang="en-US" dirty="0" smtClean="0"/>
              <a:t>＝</a:t>
            </a:r>
            <a:r>
              <a:rPr lang="en-US" altLang="zh-CN" dirty="0" smtClean="0"/>
              <a:t>7.003</a:t>
            </a:r>
          </a:p>
          <a:p>
            <a:r>
              <a:rPr lang="en-US" altLang="zh-CN" dirty="0" smtClean="0"/>
              <a:t>【</a:t>
            </a:r>
            <a:r>
              <a:rPr lang="zh-CN" altLang="en-US" dirty="0" smtClean="0"/>
              <a:t>酒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（♠</a:t>
            </a:r>
            <a:r>
              <a:rPr lang="en-US" altLang="zh-CN" dirty="0" smtClean="0"/>
              <a:t>3</a:t>
            </a:r>
            <a:r>
              <a:rPr lang="zh-CN" altLang="en-US" dirty="0" smtClean="0"/>
              <a:t>）</a:t>
            </a:r>
            <a:r>
              <a:rPr lang="zh-CN" altLang="en-US" dirty="0"/>
              <a:t>：</a:t>
            </a:r>
            <a:r>
              <a:rPr lang="en-US" altLang="zh-CN" dirty="0" smtClean="0"/>
              <a:t>9.3</a:t>
            </a:r>
            <a:r>
              <a:rPr lang="zh-CN" altLang="en-US" dirty="0" smtClean="0"/>
              <a:t>＋</a:t>
            </a:r>
            <a:r>
              <a:rPr lang="en-US" altLang="zh-CN" dirty="0" smtClean="0"/>
              <a:t>0.004</a:t>
            </a:r>
            <a:r>
              <a:rPr lang="zh-CN" altLang="en-US" dirty="0" smtClean="0"/>
              <a:t>＋</a:t>
            </a:r>
            <a:r>
              <a:rPr lang="en-US" altLang="zh-CN" dirty="0" smtClean="0"/>
              <a:t>0.003</a:t>
            </a:r>
            <a:r>
              <a:rPr lang="zh-CN" altLang="en-US" dirty="0" smtClean="0"/>
              <a:t>＝</a:t>
            </a:r>
            <a:r>
              <a:rPr lang="en-US" altLang="zh-CN" dirty="0" smtClean="0"/>
              <a:t>9.307</a:t>
            </a:r>
          </a:p>
          <a:p>
            <a:r>
              <a:rPr lang="en-US" altLang="zh-CN" dirty="0" smtClean="0"/>
              <a:t>【</a:t>
            </a:r>
            <a:r>
              <a:rPr lang="zh-CN" altLang="en-US" dirty="0" smtClean="0"/>
              <a:t>酒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（♣</a:t>
            </a:r>
            <a:r>
              <a:rPr lang="en-US" altLang="zh-CN" dirty="0" smtClean="0"/>
              <a:t>9</a:t>
            </a:r>
            <a:r>
              <a:rPr lang="zh-CN" altLang="en-US" dirty="0" smtClean="0"/>
              <a:t>）：</a:t>
            </a:r>
            <a:r>
              <a:rPr lang="en-US" altLang="zh-CN" dirty="0" smtClean="0"/>
              <a:t>9.4</a:t>
            </a:r>
            <a:r>
              <a:rPr lang="zh-CN" altLang="en-US" dirty="0" smtClean="0"/>
              <a:t>＋</a:t>
            </a:r>
            <a:r>
              <a:rPr lang="en-US" altLang="zh-CN" dirty="0" smtClean="0"/>
              <a:t>0.003</a:t>
            </a:r>
            <a:r>
              <a:rPr lang="zh-CN" altLang="en-US" dirty="0" smtClean="0"/>
              <a:t>＋</a:t>
            </a:r>
            <a:r>
              <a:rPr lang="en-US" altLang="zh-CN" dirty="0" smtClean="0"/>
              <a:t>0.009</a:t>
            </a:r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―</a:t>
            </a:r>
            <a:r>
              <a:rPr lang="en-US" altLang="zh-CN" dirty="0" smtClean="0"/>
              <a:t>1.2</a:t>
            </a:r>
            <a:r>
              <a:rPr lang="zh-CN" altLang="en-US" dirty="0" smtClean="0"/>
              <a:t>＝</a:t>
            </a:r>
            <a:r>
              <a:rPr lang="en-US" altLang="zh-CN" dirty="0" smtClean="0"/>
              <a:t>8.212</a:t>
            </a:r>
          </a:p>
          <a:p>
            <a:r>
              <a:rPr lang="en-US" altLang="zh-CN" dirty="0" smtClean="0"/>
              <a:t>【</a:t>
            </a:r>
            <a:r>
              <a:rPr lang="zh-CN" altLang="en-US" dirty="0" smtClean="0"/>
              <a:t>酒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</a:t>
            </a:r>
            <a:r>
              <a:rPr lang="zh-CN" altLang="en-US" dirty="0" smtClean="0">
                <a:solidFill>
                  <a:srgbClr val="FF0000"/>
                </a:solidFill>
              </a:rPr>
              <a:t>♦</a:t>
            </a:r>
            <a:r>
              <a:rPr lang="en-US" altLang="zh-CN" dirty="0" smtClean="0"/>
              <a:t>9</a:t>
            </a:r>
            <a:r>
              <a:rPr lang="zh-CN" altLang="en-US" dirty="0" smtClean="0"/>
              <a:t>）：</a:t>
            </a:r>
            <a:r>
              <a:rPr lang="en-US" altLang="zh-CN" dirty="0" smtClean="0"/>
              <a:t>4.1</a:t>
            </a:r>
            <a:r>
              <a:rPr lang="zh-CN" altLang="en-US" dirty="0" smtClean="0"/>
              <a:t>＋</a:t>
            </a:r>
            <a:r>
              <a:rPr lang="en-US" altLang="zh-CN" dirty="0" smtClean="0"/>
              <a:t>0.001</a:t>
            </a:r>
            <a:r>
              <a:rPr lang="zh-CN" altLang="en-US" dirty="0" smtClean="0"/>
              <a:t>＋</a:t>
            </a:r>
            <a:r>
              <a:rPr lang="en-US" altLang="zh-CN" dirty="0" smtClean="0"/>
              <a:t>0.009</a:t>
            </a:r>
            <a:r>
              <a:rPr lang="en-US" altLang="zh-CN" dirty="0" smtClean="0">
                <a:latin typeface="宋体" panose="02010600030101010101" pitchFamily="2" charset="-122"/>
              </a:rPr>
              <a:t>―</a:t>
            </a:r>
            <a:r>
              <a:rPr lang="en-US" altLang="zh-CN" dirty="0" smtClean="0"/>
              <a:t>1.2</a:t>
            </a:r>
            <a:r>
              <a:rPr lang="en-US" altLang="zh-CN" dirty="0">
                <a:latin typeface="宋体" panose="02010600030101010101" pitchFamily="2" charset="-122"/>
              </a:rPr>
              <a:t>―</a:t>
            </a:r>
            <a:r>
              <a:rPr lang="en-US" altLang="zh-CN" dirty="0" smtClean="0"/>
              <a:t>1.3</a:t>
            </a:r>
            <a:r>
              <a:rPr lang="zh-CN" altLang="en-US" dirty="0" smtClean="0"/>
              <a:t>＝</a:t>
            </a:r>
            <a:r>
              <a:rPr lang="en-US" altLang="zh-CN" dirty="0" smtClean="0"/>
              <a:t>2.910</a:t>
            </a:r>
            <a:endParaRPr lang="en-US" altLang="zh-CN" dirty="0"/>
          </a:p>
          <a:p>
            <a:endParaRPr lang="en-US" altLang="zh-CN" dirty="0" smtClean="0"/>
          </a:p>
          <a:p>
            <a:r>
              <a:rPr lang="zh-CN" altLang="en-US" dirty="0" smtClean="0"/>
              <a:t>最终</a:t>
            </a:r>
            <a:r>
              <a:rPr lang="en-US" altLang="zh-CN" dirty="0" smtClean="0"/>
              <a:t>AI</a:t>
            </a:r>
            <a:r>
              <a:rPr lang="zh-CN" altLang="en-US" dirty="0" smtClean="0"/>
              <a:t>将建议玩家弃掉两张红色牌，留下两张黑色的</a:t>
            </a:r>
            <a:r>
              <a:rPr lang="en-US" altLang="zh-CN" dirty="0" smtClean="0"/>
              <a:t>【</a:t>
            </a:r>
            <a:r>
              <a:rPr lang="zh-CN" altLang="en-US" dirty="0" smtClean="0"/>
              <a:t>酒</a:t>
            </a:r>
            <a:r>
              <a:rPr lang="en-US" altLang="zh-CN" dirty="0" smtClean="0"/>
              <a:t>】</a:t>
            </a:r>
            <a:r>
              <a:rPr lang="zh-CN" altLang="en-US" dirty="0" smtClean="0"/>
              <a:t>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4095348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场景</a:t>
            </a:r>
            <a:r>
              <a:rPr lang="en-US" altLang="zh-CN" dirty="0" smtClean="0"/>
              <a:t>4</a:t>
            </a:r>
            <a:r>
              <a:rPr lang="zh-CN" altLang="en-US" dirty="0" smtClean="0"/>
              <a:t>：身份判断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根据角色行为推断其对其他角色的敌意程度</a:t>
            </a:r>
            <a:endParaRPr lang="en-US" altLang="zh-CN" dirty="0" smtClean="0"/>
          </a:p>
          <a:p>
            <a:r>
              <a:rPr lang="zh-CN" altLang="en-US" dirty="0" smtClean="0"/>
              <a:t>由此判断其当前行为跳何种身份</a:t>
            </a:r>
            <a:endParaRPr lang="en-US" altLang="zh-CN" dirty="0"/>
          </a:p>
          <a:p>
            <a:r>
              <a:rPr lang="zh-CN" altLang="en-US" dirty="0" smtClean="0"/>
              <a:t>统计其跳各种身份的次数</a:t>
            </a:r>
            <a:endParaRPr lang="en-US" altLang="zh-CN" dirty="0" smtClean="0"/>
          </a:p>
          <a:p>
            <a:r>
              <a:rPr lang="zh-CN" altLang="en-US" dirty="0" smtClean="0"/>
              <a:t>根据统计结果及各身份剩余人数等信息推测其真实身份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注意：所有</a:t>
            </a:r>
            <a:r>
              <a:rPr lang="en-US" altLang="zh-CN" dirty="0" smtClean="0"/>
              <a:t>AI</a:t>
            </a:r>
            <a:r>
              <a:rPr lang="zh-CN" altLang="en-US" dirty="0"/>
              <a:t>共享</a:t>
            </a:r>
            <a:r>
              <a:rPr lang="zh-CN" altLang="en-US" dirty="0" smtClean="0"/>
              <a:t>使用同一套身份判断有关的数据</a:t>
            </a:r>
            <a:endParaRPr lang="en-US" altLang="zh-CN" dirty="0" smtClean="0"/>
          </a:p>
          <a:p>
            <a:r>
              <a:rPr lang="zh-CN" altLang="en-US" dirty="0" smtClean="0"/>
              <a:t>唯一执行身份判断的</a:t>
            </a:r>
            <a:r>
              <a:rPr lang="en-US" altLang="zh-CN" dirty="0" smtClean="0"/>
              <a:t>AI</a:t>
            </a:r>
            <a:r>
              <a:rPr lang="zh-CN" altLang="en-US" dirty="0" smtClean="0"/>
              <a:t>称为“记录者”（</a:t>
            </a:r>
            <a:r>
              <a:rPr lang="en-US" altLang="zh-CN" dirty="0" err="1" smtClean="0"/>
              <a:t>sgs.recorder</a:t>
            </a:r>
            <a:r>
              <a:rPr lang="zh-CN" altLang="en-US" dirty="0" smtClean="0"/>
              <a:t>）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00036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身份的种类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5137597" cy="4351338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zh-CN" altLang="en-US" dirty="0" smtClean="0"/>
              <a:t>游戏中的身份：</a:t>
            </a:r>
            <a:endParaRPr lang="en-US" altLang="zh-CN" dirty="0" smtClean="0"/>
          </a:p>
          <a:p>
            <a:r>
              <a:rPr lang="zh-CN" altLang="en-US" dirty="0" smtClean="0"/>
              <a:t>主公（</a:t>
            </a:r>
            <a:r>
              <a:rPr lang="en-US" altLang="zh-CN" dirty="0" smtClean="0"/>
              <a:t>lord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忠臣（</a:t>
            </a:r>
            <a:r>
              <a:rPr lang="en-US" altLang="zh-CN" dirty="0"/>
              <a:t>loyalist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内奸（</a:t>
            </a:r>
            <a:r>
              <a:rPr lang="en-US" altLang="zh-CN" dirty="0"/>
              <a:t>renegade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反贼（</a:t>
            </a:r>
            <a:r>
              <a:rPr lang="en-US" altLang="zh-CN" dirty="0"/>
              <a:t>rebel</a:t>
            </a:r>
            <a:r>
              <a:rPr lang="zh-CN" altLang="en-US" dirty="0" smtClean="0"/>
              <a:t>）</a:t>
            </a:r>
            <a:endParaRPr lang="en-US" altLang="zh-CN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>
          <a:xfrm>
            <a:off x="5975797" y="1825625"/>
            <a:ext cx="5137597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 smtClean="0"/>
              <a:t>AI</a:t>
            </a:r>
            <a:r>
              <a:rPr lang="zh-CN" altLang="en-US" dirty="0" smtClean="0"/>
              <a:t>视角的身份：</a:t>
            </a:r>
            <a:endParaRPr lang="en-US" altLang="zh-CN" dirty="0" smtClean="0"/>
          </a:p>
          <a:p>
            <a:r>
              <a:rPr lang="zh-CN" altLang="en-US" dirty="0" smtClean="0"/>
              <a:t>主忠（</a:t>
            </a:r>
            <a:r>
              <a:rPr lang="en-US" altLang="zh-CN" dirty="0" smtClean="0"/>
              <a:t>loyalist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内奸（</a:t>
            </a:r>
            <a:r>
              <a:rPr lang="en-US" altLang="zh-CN" dirty="0" smtClean="0"/>
              <a:t>renegade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反贼（</a:t>
            </a:r>
            <a:r>
              <a:rPr lang="en-US" altLang="zh-CN" dirty="0" smtClean="0"/>
              <a:t>rebel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/>
              <a:t>待定</a:t>
            </a:r>
            <a:r>
              <a:rPr lang="zh-CN" altLang="en-US" dirty="0" smtClean="0"/>
              <a:t>（</a:t>
            </a:r>
            <a:r>
              <a:rPr lang="en-US" altLang="zh-CN" dirty="0"/>
              <a:t>neutral</a:t>
            </a:r>
            <a:r>
              <a:rPr lang="zh-CN" altLang="en-US" dirty="0" smtClean="0"/>
              <a:t>）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07298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仇恨值（</a:t>
            </a:r>
            <a:r>
              <a:rPr lang="en-US" altLang="zh-CN" dirty="0" smtClean="0"/>
              <a:t>intention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r>
              <a:rPr lang="zh-CN" altLang="en-US" dirty="0" smtClean="0"/>
              <a:t>用于表示一名角色对另一名角色敌意程度的量</a:t>
            </a:r>
            <a:endParaRPr lang="en-US" altLang="zh-CN" dirty="0" smtClean="0"/>
          </a:p>
          <a:p>
            <a:r>
              <a:rPr lang="zh-CN" altLang="en-US" dirty="0" smtClean="0"/>
              <a:t>值为正数表示敌视（攻击行为），为负数表示友好（示好行为）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每当一名角色做出一次决策而导致游戏中的某个事件发生</a:t>
            </a:r>
            <a:endParaRPr lang="en-US" altLang="zh-CN" dirty="0" smtClean="0"/>
          </a:p>
          <a:p>
            <a:r>
              <a:rPr lang="en-US" altLang="zh-CN" dirty="0" smtClean="0"/>
              <a:t>AI</a:t>
            </a:r>
            <a:r>
              <a:rPr lang="zh-CN" altLang="en-US" dirty="0" smtClean="0"/>
              <a:t>会记录此事件的相关信息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并分析该角色在此事件中表现出来的对相关角色的动机倾向</a:t>
            </a:r>
            <a:endParaRPr lang="en-US" altLang="zh-CN" dirty="0" smtClean="0"/>
          </a:p>
          <a:p>
            <a:r>
              <a:rPr lang="zh-CN" altLang="en-US" dirty="0" smtClean="0"/>
              <a:t>然后以此更新该角色对相关目标角色的仇恨值</a:t>
            </a:r>
            <a:endParaRPr lang="en-US" altLang="zh-CN" dirty="0" smtClean="0"/>
          </a:p>
          <a:p>
            <a:r>
              <a:rPr lang="zh-CN" altLang="en-US" dirty="0" smtClean="0"/>
              <a:t>此功能由</a:t>
            </a:r>
            <a:r>
              <a:rPr lang="en-US" altLang="zh-CN" dirty="0" err="1" smtClean="0"/>
              <a:t>SmartAI:filterEvent</a:t>
            </a:r>
            <a:r>
              <a:rPr lang="zh-CN" altLang="en-US" dirty="0" smtClean="0"/>
              <a:t>函数组织完成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（游戏目录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lua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ai</a:t>
            </a:r>
            <a:r>
              <a:rPr lang="en-US" altLang="zh-CN" dirty="0" smtClean="0"/>
              <a:t>/smart-</a:t>
            </a:r>
            <a:r>
              <a:rPr lang="en-US" altLang="zh-CN" dirty="0" err="1" smtClean="0"/>
              <a:t>ai.lua</a:t>
            </a:r>
            <a:r>
              <a:rPr lang="zh-CN" altLang="en-US" dirty="0" smtClean="0"/>
              <a:t>）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64118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filterEvent</a:t>
            </a:r>
            <a:r>
              <a:rPr lang="zh-CN" altLang="en-US" dirty="0" smtClean="0"/>
              <a:t>函数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/>
          <a:lstStyle/>
          <a:p>
            <a:r>
              <a:rPr lang="zh-CN" altLang="en-US" dirty="0" smtClean="0"/>
              <a:t>功能：用于记录和分析当前发生的事件的相关信息</a:t>
            </a:r>
            <a:endParaRPr lang="en-US" altLang="zh-CN" dirty="0" smtClean="0"/>
          </a:p>
          <a:p>
            <a:r>
              <a:rPr lang="zh-CN" altLang="en-US" dirty="0" smtClean="0"/>
              <a:t>参数：事件名（</a:t>
            </a:r>
            <a:r>
              <a:rPr lang="en-US" altLang="zh-CN" dirty="0" smtClean="0"/>
              <a:t>event</a:t>
            </a:r>
            <a:r>
              <a:rPr lang="zh-CN" altLang="en-US" dirty="0" smtClean="0"/>
              <a:t>）、当前视角角色（</a:t>
            </a:r>
            <a:r>
              <a:rPr lang="en-US" altLang="zh-CN" dirty="0" smtClean="0"/>
              <a:t>player</a:t>
            </a:r>
            <a:r>
              <a:rPr lang="zh-CN" altLang="en-US" dirty="0" smtClean="0"/>
              <a:t>）、信息数据（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这里我们重点关注两个事件：</a:t>
            </a:r>
            <a:endParaRPr lang="en-US" altLang="zh-CN" dirty="0" smtClean="0"/>
          </a:p>
          <a:p>
            <a:r>
              <a:rPr lang="zh-CN" altLang="en-US" dirty="0" smtClean="0"/>
              <a:t>做出决定（</a:t>
            </a:r>
            <a:r>
              <a:rPr lang="en-US" altLang="zh-CN" dirty="0" err="1" smtClean="0"/>
              <a:t>sgs.ChoiceMade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卡牌确认目标后（</a:t>
            </a:r>
            <a:r>
              <a:rPr lang="en-US" altLang="zh-CN" dirty="0" err="1" smtClean="0"/>
              <a:t>sgs.TargetConfirmed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12785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做出决定（</a:t>
            </a:r>
            <a:r>
              <a:rPr lang="en-US" altLang="zh-CN" dirty="0" err="1" smtClean="0"/>
              <a:t>sgs.ChoiceMade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53948"/>
          </a:xfrm>
        </p:spPr>
        <p:txBody>
          <a:bodyPr numCol="1">
            <a:normAutofit/>
          </a:bodyPr>
          <a:lstStyle/>
          <a:p>
            <a:r>
              <a:rPr lang="zh-CN" altLang="en-US" dirty="0" smtClean="0"/>
              <a:t>是一个具有超前性的时机</a:t>
            </a:r>
            <a:endParaRPr lang="en-US" altLang="zh-CN" dirty="0" smtClean="0"/>
          </a:p>
          <a:p>
            <a:r>
              <a:rPr lang="en-US" altLang="zh-CN" dirty="0" smtClean="0"/>
              <a:t>AI</a:t>
            </a:r>
            <a:r>
              <a:rPr lang="zh-CN" altLang="en-US" dirty="0" smtClean="0"/>
              <a:t>根据</a:t>
            </a:r>
            <a:r>
              <a:rPr lang="zh-CN" altLang="en-US" b="1" u="sng" dirty="0" smtClean="0"/>
              <a:t>决定的具体类型</a:t>
            </a:r>
            <a:r>
              <a:rPr lang="zh-CN" altLang="en-US" dirty="0" smtClean="0"/>
              <a:t>调用对应的分析函数进行分析</a:t>
            </a:r>
            <a:endParaRPr lang="en-US" altLang="zh-CN" dirty="0" smtClean="0"/>
          </a:p>
          <a:p>
            <a:r>
              <a:rPr lang="zh-CN" altLang="en-US" dirty="0" smtClean="0"/>
              <a:t>所有分析函数事先被写进</a:t>
            </a:r>
            <a:r>
              <a:rPr lang="en-US" altLang="zh-CN" dirty="0" err="1" smtClean="0"/>
              <a:t>sgs.ai_choicemade_filter</a:t>
            </a:r>
            <a:r>
              <a:rPr lang="zh-CN" altLang="en-US" dirty="0" smtClean="0"/>
              <a:t>表中</a:t>
            </a:r>
            <a:endParaRPr lang="en-US" altLang="zh-CN" dirty="0" smtClean="0"/>
          </a:p>
          <a:p>
            <a:r>
              <a:rPr lang="zh-CN" altLang="en-US" dirty="0" smtClean="0"/>
              <a:t>其中“决定的具体类型”包括：</a:t>
            </a:r>
            <a:endParaRPr lang="en-US" altLang="zh-CN" dirty="0" smtClean="0"/>
          </a:p>
        </p:txBody>
      </p:sp>
      <p:sp>
        <p:nvSpPr>
          <p:cNvPr id="4" name="内容占位符 2"/>
          <p:cNvSpPr txBox="1">
            <a:spLocks/>
          </p:cNvSpPr>
          <p:nvPr/>
        </p:nvSpPr>
        <p:spPr>
          <a:xfrm>
            <a:off x="838200" y="3889420"/>
            <a:ext cx="10515600" cy="2968580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使用卡牌（</a:t>
            </a:r>
            <a:r>
              <a:rPr lang="en-US" altLang="zh-CN" dirty="0" err="1" smtClean="0"/>
              <a:t>cardUsed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卡牌响应（</a:t>
            </a:r>
            <a:r>
              <a:rPr lang="en-US" altLang="zh-CN" dirty="0" err="1" smtClean="0"/>
              <a:t>cardResponded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发动技能（</a:t>
            </a:r>
            <a:r>
              <a:rPr lang="en-US" altLang="zh-CN" dirty="0" err="1" smtClean="0"/>
              <a:t>skillInvoke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/>
              <a:t>做</a:t>
            </a:r>
            <a:r>
              <a:rPr lang="zh-CN" altLang="en-US" dirty="0" smtClean="0"/>
              <a:t>出选择（</a:t>
            </a:r>
            <a:r>
              <a:rPr lang="en-US" altLang="zh-CN" dirty="0" err="1" smtClean="0"/>
              <a:t>skillChoice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使用无懈可击（</a:t>
            </a:r>
            <a:r>
              <a:rPr lang="en-US" altLang="zh-CN" dirty="0" smtClean="0"/>
              <a:t>Nullification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选择角色（</a:t>
            </a:r>
            <a:r>
              <a:rPr lang="en-US" altLang="zh-CN" dirty="0" err="1" smtClean="0"/>
              <a:t>playerChosen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选择卡牌（</a:t>
            </a:r>
            <a:r>
              <a:rPr lang="en-US" altLang="zh-CN" dirty="0" err="1" smtClean="0"/>
              <a:t>cardChosen</a:t>
            </a:r>
            <a:r>
              <a:rPr lang="zh-CN" altLang="en-US" dirty="0" smtClean="0"/>
              <a:t>）</a:t>
            </a:r>
          </a:p>
          <a:p>
            <a:r>
              <a:rPr lang="zh-CN" altLang="en-US" dirty="0" smtClean="0"/>
              <a:t>分配卡牌（</a:t>
            </a:r>
            <a:r>
              <a:rPr lang="en-US" altLang="zh-CN" dirty="0" err="1" smtClean="0"/>
              <a:t>Yiji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观看卡牌（</a:t>
            </a:r>
            <a:r>
              <a:rPr lang="en-US" altLang="zh-CN" dirty="0" err="1" smtClean="0"/>
              <a:t>viewCards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拼点（</a:t>
            </a:r>
            <a:r>
              <a:rPr lang="en-US" altLang="zh-CN" dirty="0" err="1" smtClean="0"/>
              <a:t>pindian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01045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91366" y="365125"/>
            <a:ext cx="5362434" cy="1325563"/>
          </a:xfrm>
        </p:spPr>
        <p:txBody>
          <a:bodyPr/>
          <a:lstStyle/>
          <a:p>
            <a:pPr algn="ctr"/>
            <a:r>
              <a:rPr lang="zh-CN" altLang="en-US" dirty="0"/>
              <a:t>选</a:t>
            </a:r>
            <a:r>
              <a:rPr lang="zh-CN" altLang="en-US" dirty="0" smtClean="0"/>
              <a:t>将举例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991366" y="1825624"/>
            <a:ext cx="5362434" cy="5032375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选将框中有下列武将：</a:t>
            </a:r>
            <a:endParaRPr lang="en-US" altLang="zh-CN" dirty="0" smtClean="0"/>
          </a:p>
          <a:p>
            <a:r>
              <a:rPr lang="zh-CN" altLang="en-US" dirty="0" smtClean="0"/>
              <a:t>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黄月英</a:t>
            </a:r>
            <a:endParaRPr lang="en-US" altLang="zh-CN" dirty="0" smtClean="0"/>
          </a:p>
          <a:p>
            <a:r>
              <a:rPr lang="zh-CN" altLang="en-US" dirty="0" smtClean="0"/>
              <a:t>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周瑜</a:t>
            </a:r>
            <a:endParaRPr lang="en-US" altLang="zh-CN" dirty="0" smtClean="0"/>
          </a:p>
          <a:p>
            <a:r>
              <a:rPr lang="zh-CN" altLang="en-US" dirty="0" smtClean="0"/>
              <a:t>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司马懿</a:t>
            </a:r>
            <a:endParaRPr lang="en-US" altLang="zh-CN" dirty="0" smtClean="0"/>
          </a:p>
          <a:p>
            <a:r>
              <a:rPr lang="zh-CN" altLang="en-US" dirty="0" smtClean="0"/>
              <a:t>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马超</a:t>
            </a:r>
            <a:endParaRPr lang="en-US" altLang="zh-CN" dirty="0" smtClean="0"/>
          </a:p>
          <a:p>
            <a:r>
              <a:rPr lang="zh-CN" altLang="en-US" dirty="0" smtClean="0"/>
              <a:t>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大乔</a:t>
            </a:r>
            <a:endParaRPr lang="en-US" altLang="zh-CN" dirty="0" smtClean="0"/>
          </a:p>
          <a:p>
            <a:r>
              <a:rPr lang="zh-CN" altLang="en-US" dirty="0"/>
              <a:t>标准</a:t>
            </a:r>
            <a:r>
              <a:rPr lang="zh-CN" altLang="en-US" dirty="0" smtClean="0"/>
              <a:t>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甄姬</a:t>
            </a:r>
            <a:endParaRPr lang="en-US" altLang="zh-CN" dirty="0" smtClean="0"/>
          </a:p>
          <a:p>
            <a:r>
              <a:rPr lang="zh-CN" altLang="en-US" dirty="0" smtClean="0"/>
              <a:t>以及四个暗将</a:t>
            </a:r>
            <a:endParaRPr lang="en-US" altLang="zh-CN" dirty="0" smtClean="0"/>
          </a:p>
          <a:p>
            <a:r>
              <a:rPr lang="en-US" altLang="zh-CN" dirty="0" smtClean="0"/>
              <a:t>AI</a:t>
            </a:r>
            <a:r>
              <a:rPr lang="zh-CN" altLang="en-US" dirty="0" smtClean="0"/>
              <a:t>会选择哪个武将呢？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65124"/>
            <a:ext cx="5153167" cy="5866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758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仇恨值在“做出决定”中的体现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在</a:t>
            </a:r>
            <a:r>
              <a:rPr lang="en-US" altLang="zh-CN" dirty="0" smtClean="0"/>
              <a:t>smart-</a:t>
            </a:r>
            <a:r>
              <a:rPr lang="en-US" altLang="zh-CN" dirty="0" err="1" smtClean="0"/>
              <a:t>ai.lua</a:t>
            </a:r>
            <a:r>
              <a:rPr lang="zh-CN" altLang="en-US" dirty="0" smtClean="0"/>
              <a:t>中集中处理的、与仇恨值密切相关的决定类型有</a:t>
            </a:r>
            <a:endParaRPr lang="en-US" altLang="zh-CN" dirty="0" smtClean="0"/>
          </a:p>
          <a:p>
            <a:r>
              <a:rPr lang="zh-CN" altLang="en-US" dirty="0"/>
              <a:t>选择角色（</a:t>
            </a:r>
            <a:r>
              <a:rPr lang="en-US" altLang="zh-CN" dirty="0" err="1"/>
              <a:t>playerChosen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 smtClean="0"/>
              <a:t>使用</a:t>
            </a:r>
            <a:r>
              <a:rPr lang="zh-CN" altLang="en-US" dirty="0"/>
              <a:t>无懈可击（</a:t>
            </a:r>
            <a:r>
              <a:rPr lang="en-US" altLang="zh-CN" dirty="0"/>
              <a:t>Nullification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分配卡牌（</a:t>
            </a:r>
            <a:r>
              <a:rPr lang="en-US" altLang="zh-CN" dirty="0" err="1"/>
              <a:t>Yiji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其余类型与上述三种类型的处理方式类似</a:t>
            </a:r>
            <a:endParaRPr lang="en-US" altLang="zh-CN" dirty="0" smtClean="0"/>
          </a:p>
          <a:p>
            <a:r>
              <a:rPr lang="zh-CN" altLang="en-US" dirty="0" smtClean="0"/>
              <a:t>分布在各个扩展包的</a:t>
            </a:r>
            <a:r>
              <a:rPr lang="en-US" altLang="zh-CN" dirty="0" smtClean="0"/>
              <a:t>AI</a:t>
            </a:r>
            <a:r>
              <a:rPr lang="zh-CN" altLang="en-US" dirty="0" smtClean="0"/>
              <a:t>文件中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695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与“做出决定”有关的两类仇恨值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r>
              <a:rPr lang="zh-CN" altLang="en-US" dirty="0" smtClean="0"/>
              <a:t>角色选择仇恨值：</a:t>
            </a:r>
            <a:endParaRPr lang="en-US" altLang="zh-CN" dirty="0" smtClean="0"/>
          </a:p>
          <a:p>
            <a:r>
              <a:rPr lang="zh-CN" altLang="en-US" dirty="0" smtClean="0"/>
              <a:t>表示一名角色进行角色选择时对目标角色的敌意程度</a:t>
            </a:r>
            <a:endParaRPr lang="en-US" altLang="zh-CN" dirty="0" smtClean="0"/>
          </a:p>
          <a:p>
            <a:r>
              <a:rPr lang="zh-CN" altLang="en-US" dirty="0" smtClean="0"/>
              <a:t>记录在</a:t>
            </a:r>
            <a:r>
              <a:rPr lang="en-US" altLang="zh-CN" dirty="0" err="1" smtClean="0"/>
              <a:t>sgs.ai_playerchosen_intention</a:t>
            </a:r>
            <a:r>
              <a:rPr lang="zh-CN" altLang="en-US" dirty="0" smtClean="0"/>
              <a:t>表中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/>
              <a:t>卡</a:t>
            </a:r>
            <a:r>
              <a:rPr lang="zh-CN" altLang="en-US" dirty="0" smtClean="0"/>
              <a:t>牌分配仇恨值：</a:t>
            </a:r>
            <a:endParaRPr lang="en-US" altLang="zh-CN" dirty="0"/>
          </a:p>
          <a:p>
            <a:r>
              <a:rPr lang="zh-CN" altLang="en-US" dirty="0"/>
              <a:t>表示一名角色进行卡牌分配时对目标角色的敌意程度</a:t>
            </a:r>
            <a:endParaRPr lang="en-US" altLang="zh-CN" dirty="0"/>
          </a:p>
          <a:p>
            <a:r>
              <a:rPr lang="zh-CN" altLang="en-US" dirty="0"/>
              <a:t>记录在</a:t>
            </a:r>
            <a:r>
              <a:rPr lang="en-US" altLang="zh-CN" dirty="0" err="1"/>
              <a:t>sgs.ai_Yiji_intention</a:t>
            </a:r>
            <a:r>
              <a:rPr lang="zh-CN" altLang="en-US" dirty="0"/>
              <a:t>表</a:t>
            </a:r>
            <a:r>
              <a:rPr lang="zh-CN" altLang="en-US" dirty="0" smtClean="0"/>
              <a:t>中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仇恨值还有一类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卡牌使用仇恨值，后面再谈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8045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决定使用无懈可击的仇恨值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Autofit/>
          </a:bodyPr>
          <a:lstStyle/>
          <a:p>
            <a:r>
              <a:rPr lang="zh-CN" altLang="en-US" dirty="0" smtClean="0"/>
              <a:t>与被无懈可击的锦囊牌所具有的仇恨值有关</a:t>
            </a:r>
            <a:endParaRPr lang="en-US" altLang="zh-CN" dirty="0" smtClean="0"/>
          </a:p>
          <a:p>
            <a:r>
              <a:rPr lang="zh-CN" altLang="en-US" dirty="0" smtClean="0"/>
              <a:t>无懈可击层级：当前场上已经连续使用无懈可击的次数</a:t>
            </a:r>
            <a:endParaRPr lang="en-US" altLang="zh-CN" dirty="0" smtClean="0"/>
          </a:p>
          <a:p>
            <a:endParaRPr lang="zh-CN" altLang="en-US" dirty="0" smtClean="0"/>
          </a:p>
          <a:p>
            <a:r>
              <a:rPr lang="zh-CN" altLang="en-US" dirty="0" smtClean="0"/>
              <a:t>如果被无懈可击的锦囊牌不为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无懈可击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层级：重置为</a:t>
            </a:r>
            <a:r>
              <a:rPr lang="en-US" altLang="zh-CN" dirty="0" smtClean="0"/>
              <a:t>1</a:t>
            </a:r>
          </a:p>
          <a:p>
            <a:pPr marL="0" indent="0">
              <a:buNone/>
            </a:pPr>
            <a:r>
              <a:rPr lang="zh-CN" altLang="en-US" dirty="0" smtClean="0"/>
              <a:t>仇恨值：该锦囊牌的卡牌使用仇恨值的相反数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dirty="0" smtClean="0"/>
              <a:t>如果被无懈可击的锦囊牌为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无懈可击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层级：增加</a:t>
            </a:r>
            <a:r>
              <a:rPr lang="en-US" altLang="zh-CN" dirty="0" smtClean="0"/>
              <a:t>1</a:t>
            </a:r>
          </a:p>
          <a:p>
            <a:pPr marL="0" indent="0">
              <a:buNone/>
            </a:pPr>
            <a:r>
              <a:rPr lang="zh-CN" altLang="en-US" dirty="0" smtClean="0"/>
              <a:t>仇恨值：变为前一仇恨值的相反数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33086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卡牌确认目标后（</a:t>
            </a:r>
            <a:r>
              <a:rPr lang="en-US" altLang="zh-CN" dirty="0" err="1" smtClean="0"/>
              <a:t>sgs.TargetConfirmed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在卡牌即将生效之前，指定完目标之后的一个时机</a:t>
            </a:r>
            <a:endParaRPr lang="en-US" altLang="zh-CN" dirty="0" smtClean="0"/>
          </a:p>
          <a:p>
            <a:r>
              <a:rPr lang="zh-CN" altLang="en-US" dirty="0" smtClean="0"/>
              <a:t>对应“卡牌使用仇恨值”</a:t>
            </a:r>
            <a:endParaRPr lang="en-US" altLang="zh-CN" dirty="0" smtClean="0"/>
          </a:p>
          <a:p>
            <a:r>
              <a:rPr lang="zh-CN" altLang="en-US" dirty="0" smtClean="0"/>
              <a:t>分别更新卡牌使用者对每一个目标角色的敌意程度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0695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卡牌使用仇恨值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/>
          <a:lstStyle/>
          <a:p>
            <a:r>
              <a:rPr lang="zh-CN" altLang="en-US" dirty="0" smtClean="0"/>
              <a:t>表示一名角色对目标角色使用某类卡牌时体现出的敌意程度</a:t>
            </a:r>
            <a:endParaRPr lang="en-US" altLang="zh-CN" dirty="0" smtClean="0"/>
          </a:p>
          <a:p>
            <a:r>
              <a:rPr lang="zh-CN" altLang="en-US" dirty="0" smtClean="0"/>
              <a:t>记录在</a:t>
            </a:r>
            <a:r>
              <a:rPr lang="en-US" altLang="zh-CN" dirty="0" err="1" smtClean="0"/>
              <a:t>sgs.ai_card_intention</a:t>
            </a:r>
            <a:r>
              <a:rPr lang="zh-CN" altLang="en-US" dirty="0" smtClean="0"/>
              <a:t>表中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角色选择仇恨值、卡牌分配仇恨值和卡牌使用仇恨值虽然名为“值”</a:t>
            </a:r>
            <a:endParaRPr lang="en-US" altLang="zh-CN" dirty="0" smtClean="0"/>
          </a:p>
          <a:p>
            <a:r>
              <a:rPr lang="zh-CN" altLang="en-US" dirty="0" smtClean="0"/>
              <a:t>但是都可以写成函数形式，从而分情况表现不同的敌意程度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60528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敌意程度与跳身份之间的关系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每</a:t>
            </a:r>
            <a:r>
              <a:rPr lang="zh-CN" altLang="en-US" dirty="0" smtClean="0"/>
              <a:t>名角色都有“偏忠”、“偏反”和“偏内”三个计量</a:t>
            </a:r>
            <a:endParaRPr lang="en-US" altLang="zh-CN" dirty="0" smtClean="0"/>
          </a:p>
          <a:p>
            <a:r>
              <a:rPr lang="zh-CN" altLang="en-US" dirty="0" smtClean="0"/>
              <a:t>对主忠角色表示敌意（仇恨值为正），“偏忠”计量下降</a:t>
            </a:r>
            <a:endParaRPr lang="en-US" altLang="zh-CN" dirty="0" smtClean="0"/>
          </a:p>
          <a:p>
            <a:r>
              <a:rPr lang="zh-CN" altLang="en-US" dirty="0" smtClean="0"/>
              <a:t>对主忠角色表示友好（仇恨值为负），“偏忠”计量上升</a:t>
            </a:r>
            <a:endParaRPr lang="en-US" altLang="zh-CN" dirty="0" smtClean="0"/>
          </a:p>
          <a:p>
            <a:r>
              <a:rPr lang="zh-CN" altLang="en-US" dirty="0" smtClean="0"/>
              <a:t>对反贼角色表示敌意（仇恨值为正），“偏反”计量下降</a:t>
            </a:r>
            <a:endParaRPr lang="en-US" altLang="zh-CN" dirty="0" smtClean="0"/>
          </a:p>
          <a:p>
            <a:r>
              <a:rPr lang="zh-CN" altLang="en-US" dirty="0" smtClean="0"/>
              <a:t>对反贼角色表示友好（仇恨值为负），“偏反”计量上升</a:t>
            </a:r>
            <a:endParaRPr lang="en-US" altLang="zh-CN" dirty="0" smtClean="0"/>
          </a:p>
          <a:p>
            <a:r>
              <a:rPr lang="zh-CN" altLang="en-US" dirty="0" smtClean="0"/>
              <a:t>如果场上存在内奸，根据实际情况更新“偏内”计量</a:t>
            </a:r>
            <a:endParaRPr lang="en-US" altLang="zh-CN" dirty="0" smtClean="0"/>
          </a:p>
          <a:p>
            <a:r>
              <a:rPr lang="zh-CN" altLang="en-US" dirty="0" smtClean="0"/>
              <a:t>根据三个计量的值确定角色所跳的身份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4950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更新“偏内”计量、判定内奸的原则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主忠内局面，没人跳过内奸，忠臣之间相互攻击：不更新</a:t>
            </a:r>
            <a:endParaRPr lang="en-US" altLang="zh-CN" dirty="0" smtClean="0"/>
          </a:p>
          <a:p>
            <a:r>
              <a:rPr lang="zh-CN" altLang="en-US" dirty="0" smtClean="0"/>
              <a:t>原跳忠臣或内奸，攻击主忠：“偏内”计量上升</a:t>
            </a:r>
            <a:endParaRPr lang="en-US" altLang="zh-CN" dirty="0" smtClean="0"/>
          </a:p>
          <a:p>
            <a:r>
              <a:rPr lang="zh-CN" altLang="en-US" dirty="0" smtClean="0"/>
              <a:t>原跳反贼，示好主忠：“偏内”计量上升</a:t>
            </a:r>
            <a:endParaRPr lang="en-US" altLang="zh-CN" dirty="0" smtClean="0"/>
          </a:p>
          <a:p>
            <a:r>
              <a:rPr lang="zh-CN" altLang="en-US" dirty="0" smtClean="0"/>
              <a:t>原跳忠臣或内奸，示好反贼：“偏内”计量上升</a:t>
            </a:r>
            <a:endParaRPr lang="en-US" altLang="zh-CN" dirty="0" smtClean="0"/>
          </a:p>
          <a:p>
            <a:r>
              <a:rPr lang="zh-CN" altLang="en-US" dirty="0" smtClean="0"/>
              <a:t>原跳反贼，攻击反贼：“偏内”计量上升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50668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特殊的跳身份行为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6"/>
          </a:xfrm>
        </p:spPr>
        <p:txBody>
          <a:bodyPr/>
          <a:lstStyle/>
          <a:p>
            <a:r>
              <a:rPr lang="zh-CN" altLang="en-US" dirty="0" smtClean="0"/>
              <a:t>游戏第一轮，若所有角色未跳过身份，</a:t>
            </a:r>
            <a:endParaRPr lang="en-US" altLang="zh-CN" dirty="0" smtClean="0"/>
          </a:p>
          <a:p>
            <a:r>
              <a:rPr lang="zh-CN" altLang="en-US" dirty="0" smtClean="0"/>
              <a:t>对其他非主公角色使用火攻、杀、决斗或发动技能“银铃”，</a:t>
            </a:r>
            <a:endParaRPr lang="en-US" altLang="zh-CN" dirty="0" smtClean="0"/>
          </a:p>
          <a:p>
            <a:r>
              <a:rPr lang="zh-CN" altLang="en-US" dirty="0" smtClean="0"/>
              <a:t>且不会对目标角色造成收益的，</a:t>
            </a:r>
            <a:endParaRPr lang="en-US" altLang="zh-CN" dirty="0" smtClean="0"/>
          </a:p>
          <a:p>
            <a:r>
              <a:rPr lang="zh-CN" altLang="en-US" dirty="0" smtClean="0"/>
              <a:t>视为对主公表示友好，“偏忠”计量上升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游戏前三轮，若未跳过身份，在弃牌阶段弃牌时，</a:t>
            </a:r>
            <a:endParaRPr lang="en-US" altLang="zh-CN" dirty="0" smtClean="0"/>
          </a:p>
          <a:p>
            <a:r>
              <a:rPr lang="zh-CN" altLang="en-US" dirty="0" smtClean="0"/>
              <a:t>被发现弃杀，而本可以杀主公：“偏忠”计量上升</a:t>
            </a:r>
            <a:endParaRPr lang="en-US" altLang="zh-CN" dirty="0" smtClean="0"/>
          </a:p>
          <a:p>
            <a:r>
              <a:rPr lang="zh-CN" altLang="en-US" dirty="0" smtClean="0"/>
              <a:t>或者本可以杀其他已跳身份的角色：更新仇恨，进而影响计量</a:t>
            </a:r>
            <a:endParaRPr lang="en-US" altLang="zh-CN" dirty="0" smtClean="0"/>
          </a:p>
          <a:p>
            <a:r>
              <a:rPr lang="zh-CN" altLang="en-US" dirty="0" smtClean="0"/>
              <a:t>被发现弃乐不思蜀、兵粮寸断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思路类似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08005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zh-CN" altLang="en-US" dirty="0" smtClean="0"/>
              <a:t>身份判断举例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223494"/>
            <a:ext cx="11353800" cy="5634506"/>
          </a:xfrm>
        </p:spPr>
        <p:txBody>
          <a:bodyPr>
            <a:noAutofit/>
          </a:bodyPr>
          <a:lstStyle/>
          <a:p>
            <a:r>
              <a:rPr lang="zh-CN" altLang="en-US" dirty="0" smtClean="0"/>
              <a:t>当前局势如下：</a:t>
            </a:r>
            <a:endParaRPr lang="en-US" altLang="zh-CN" dirty="0" smtClean="0"/>
          </a:p>
          <a:p>
            <a:r>
              <a:rPr lang="zh-CN" altLang="en-US" dirty="0" smtClean="0"/>
              <a:t>主公：风</a:t>
            </a:r>
            <a:r>
              <a:rPr lang="en-US" altLang="zh-CN" dirty="0" smtClean="0"/>
              <a:t>·</a:t>
            </a:r>
            <a:r>
              <a:rPr lang="zh-CN" altLang="en-US" dirty="0" smtClean="0"/>
              <a:t>张角（</a:t>
            </a:r>
            <a:r>
              <a:rPr lang="en-US" altLang="zh-CN" dirty="0" smtClean="0"/>
              <a:t>4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4</a:t>
            </a:r>
            <a:r>
              <a:rPr lang="zh-CN" altLang="en-US" dirty="0" smtClean="0"/>
              <a:t>牌，白银狮子，</a:t>
            </a:r>
            <a:r>
              <a:rPr lang="en-US" altLang="zh-CN" dirty="0" smtClean="0"/>
              <a:t>1</a:t>
            </a:r>
            <a:r>
              <a:rPr lang="zh-CN" altLang="en-US" dirty="0" smtClean="0"/>
              <a:t>号位）</a:t>
            </a:r>
            <a:r>
              <a:rPr lang="en-US" altLang="zh-CN" dirty="0" smtClean="0"/>
              <a:t>【</a:t>
            </a:r>
            <a:r>
              <a:rPr lang="zh-CN" altLang="en-US" dirty="0" smtClean="0"/>
              <a:t>主视角角色</a:t>
            </a:r>
            <a:r>
              <a:rPr lang="en-US" altLang="zh-CN" dirty="0" smtClean="0"/>
              <a:t>】</a:t>
            </a:r>
          </a:p>
          <a:p>
            <a:r>
              <a:rPr lang="zh-CN" altLang="en-US" dirty="0" smtClean="0"/>
              <a:t>忠臣：神</a:t>
            </a:r>
            <a:r>
              <a:rPr lang="en-US" altLang="zh-CN" dirty="0" smtClean="0"/>
              <a:t>·</a:t>
            </a:r>
            <a:r>
              <a:rPr lang="zh-CN" altLang="en-US" dirty="0" smtClean="0"/>
              <a:t>赵云（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体力</a:t>
            </a:r>
            <a:r>
              <a:rPr lang="en-US" altLang="zh-CN" dirty="0"/>
              <a:t>3</a:t>
            </a:r>
            <a:r>
              <a:rPr lang="zh-CN" altLang="en-US" dirty="0" smtClean="0"/>
              <a:t>牌，紫骍，</a:t>
            </a:r>
            <a:r>
              <a:rPr lang="en-US" altLang="zh-CN" dirty="0" smtClean="0"/>
              <a:t>2</a:t>
            </a:r>
            <a:r>
              <a:rPr lang="zh-CN" altLang="en-US" dirty="0" smtClean="0"/>
              <a:t>号位）</a:t>
            </a:r>
            <a:r>
              <a:rPr lang="en-US" altLang="zh-CN" dirty="0" smtClean="0"/>
              <a:t>【</a:t>
            </a:r>
            <a:r>
              <a:rPr lang="zh-CN" altLang="en-US" dirty="0" smtClean="0"/>
              <a:t>当前回合角色</a:t>
            </a:r>
            <a:r>
              <a:rPr lang="en-US" altLang="zh-CN" dirty="0" smtClean="0"/>
              <a:t>】</a:t>
            </a:r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孙权（</a:t>
            </a:r>
            <a:r>
              <a:rPr lang="en-US" altLang="zh-CN" dirty="0" smtClean="0"/>
              <a:t>4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3</a:t>
            </a:r>
            <a:r>
              <a:rPr lang="zh-CN" altLang="en-US" dirty="0" smtClean="0"/>
              <a:t>牌，方天画戟、仁王盾，</a:t>
            </a:r>
            <a:r>
              <a:rPr lang="en-US" altLang="zh-CN" dirty="0" smtClean="0"/>
              <a:t>5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吕蒙（</a:t>
            </a:r>
            <a:r>
              <a:rPr lang="en-US" altLang="zh-CN" dirty="0" smtClean="0"/>
              <a:t>4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2</a:t>
            </a:r>
            <a:r>
              <a:rPr lang="zh-CN" altLang="en-US" dirty="0" smtClean="0"/>
              <a:t>牌，朱雀羽扇、赤兔，</a:t>
            </a:r>
            <a:r>
              <a:rPr lang="en-US" altLang="zh-CN" dirty="0" smtClean="0"/>
              <a:t>8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r>
              <a:rPr lang="zh-CN" altLang="en-US" dirty="0"/>
              <a:t>反</a:t>
            </a:r>
            <a:r>
              <a:rPr lang="zh-CN" altLang="en-US" dirty="0" smtClean="0"/>
              <a:t>贼：风</a:t>
            </a:r>
            <a:r>
              <a:rPr lang="en-US" altLang="zh-CN" dirty="0" smtClean="0"/>
              <a:t>·</a:t>
            </a:r>
            <a:r>
              <a:rPr lang="zh-CN" altLang="en-US" dirty="0" smtClean="0"/>
              <a:t>夏侯渊（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2</a:t>
            </a:r>
            <a:r>
              <a:rPr lang="zh-CN" altLang="en-US" dirty="0" smtClean="0"/>
              <a:t>牌，</a:t>
            </a:r>
            <a:r>
              <a:rPr lang="en-US" altLang="zh-CN" dirty="0" smtClean="0"/>
              <a:t>3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新风</a:t>
            </a:r>
            <a:r>
              <a:rPr lang="en-US" altLang="zh-CN" dirty="0" smtClean="0"/>
              <a:t>·</a:t>
            </a:r>
            <a:r>
              <a:rPr lang="zh-CN" altLang="en-US" dirty="0" smtClean="0"/>
              <a:t>于吉（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0</a:t>
            </a:r>
            <a:r>
              <a:rPr lang="zh-CN" altLang="en-US" dirty="0" smtClean="0"/>
              <a:t>牌，</a:t>
            </a:r>
            <a:r>
              <a:rPr lang="en-US" altLang="zh-CN" dirty="0" smtClean="0"/>
              <a:t>4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郭嘉（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体力</a:t>
            </a:r>
            <a:r>
              <a:rPr lang="en-US" altLang="zh-CN" dirty="0"/>
              <a:t>2</a:t>
            </a:r>
            <a:r>
              <a:rPr lang="zh-CN" altLang="en-US" dirty="0" smtClean="0"/>
              <a:t>牌，</a:t>
            </a:r>
            <a:r>
              <a:rPr lang="en-US" altLang="zh-CN" dirty="0" smtClean="0"/>
              <a:t>6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甄姬（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3</a:t>
            </a:r>
            <a:r>
              <a:rPr lang="zh-CN" altLang="en-US" dirty="0" smtClean="0"/>
              <a:t>牌，</a:t>
            </a:r>
            <a:r>
              <a:rPr lang="en-US" altLang="zh-CN" dirty="0" smtClean="0"/>
              <a:t>7</a:t>
            </a:r>
            <a:r>
              <a:rPr lang="zh-CN" altLang="en-US" dirty="0" smtClean="0"/>
              <a:t>号位）</a:t>
            </a:r>
            <a:endParaRPr lang="en-US" altLang="zh-CN" dirty="0" smtClean="0"/>
          </a:p>
          <a:p>
            <a:r>
              <a:rPr lang="zh-CN" altLang="en-US" dirty="0" smtClean="0"/>
              <a:t>内奸不明</a:t>
            </a:r>
            <a:endParaRPr lang="en-US" altLang="zh-CN" dirty="0" smtClean="0"/>
          </a:p>
          <a:p>
            <a:r>
              <a:rPr lang="zh-CN" altLang="en-US" dirty="0" smtClean="0"/>
              <a:t>此时赵云用紫骍发动“龙魂”对张角使用了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杀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，这说明什么？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905334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691" y="0"/>
            <a:ext cx="11464309" cy="617696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025" y="0"/>
            <a:ext cx="823175" cy="4284148"/>
          </a:xfrm>
        </p:spPr>
        <p:txBody>
          <a:bodyPr/>
          <a:lstStyle/>
          <a:p>
            <a:r>
              <a:rPr lang="zh-CN" altLang="en-US" dirty="0" smtClean="0"/>
              <a:t>身份判断举例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6176963"/>
            <a:ext cx="10515600" cy="681036"/>
          </a:xfrm>
        </p:spPr>
        <p:txBody>
          <a:bodyPr/>
          <a:lstStyle/>
          <a:p>
            <a:r>
              <a:rPr lang="zh-CN" altLang="en-US" dirty="0" smtClean="0"/>
              <a:t>原跳忠臣的赵云忽然开始杀主公？他是在跳内奸么？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79720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91366" y="365125"/>
            <a:ext cx="5362434" cy="1325563"/>
          </a:xfrm>
        </p:spPr>
        <p:txBody>
          <a:bodyPr/>
          <a:lstStyle/>
          <a:p>
            <a:pPr algn="ctr"/>
            <a:r>
              <a:rPr lang="zh-CN" altLang="en-US" dirty="0"/>
              <a:t>选</a:t>
            </a:r>
            <a:r>
              <a:rPr lang="zh-CN" altLang="en-US" dirty="0" smtClean="0"/>
              <a:t>将举例（解）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991366" y="1825624"/>
            <a:ext cx="5362434" cy="5032375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查表可知</a:t>
            </a:r>
            <a:r>
              <a:rPr lang="en-US" altLang="zh-CN" dirty="0" smtClean="0"/>
              <a:t>——</a:t>
            </a:r>
          </a:p>
          <a:p>
            <a:r>
              <a:rPr lang="zh-CN" altLang="en-US" dirty="0" smtClean="0"/>
              <a:t>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黄月英：</a:t>
            </a:r>
            <a:r>
              <a:rPr lang="en-US" altLang="zh-CN" dirty="0" smtClean="0"/>
              <a:t>65</a:t>
            </a:r>
            <a:r>
              <a:rPr lang="zh-CN" altLang="en-US" dirty="0" smtClean="0"/>
              <a:t>分</a:t>
            </a:r>
            <a:endParaRPr lang="en-US" altLang="zh-CN" dirty="0" smtClean="0"/>
          </a:p>
          <a:p>
            <a:r>
              <a:rPr lang="zh-CN" altLang="en-US" dirty="0" smtClean="0"/>
              <a:t>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周瑜：</a:t>
            </a:r>
            <a:r>
              <a:rPr lang="en-US" altLang="zh-CN" dirty="0" smtClean="0"/>
              <a:t>82</a:t>
            </a:r>
            <a:r>
              <a:rPr lang="zh-CN" altLang="en-US" dirty="0" smtClean="0"/>
              <a:t>分</a:t>
            </a:r>
            <a:endParaRPr lang="en-US" altLang="zh-CN" dirty="0" smtClean="0"/>
          </a:p>
          <a:p>
            <a:r>
              <a:rPr lang="zh-CN" altLang="en-US" dirty="0" smtClean="0"/>
              <a:t>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司马懿：</a:t>
            </a:r>
            <a:r>
              <a:rPr lang="en-US" altLang="zh-CN" dirty="0" smtClean="0"/>
              <a:t>69</a:t>
            </a:r>
            <a:r>
              <a:rPr lang="zh-CN" altLang="en-US" dirty="0" smtClean="0"/>
              <a:t>分</a:t>
            </a:r>
            <a:endParaRPr lang="en-US" altLang="zh-CN" dirty="0" smtClean="0"/>
          </a:p>
          <a:p>
            <a:r>
              <a:rPr lang="zh-CN" altLang="en-US" dirty="0" smtClean="0"/>
              <a:t>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马超：</a:t>
            </a:r>
            <a:r>
              <a:rPr lang="en-US" altLang="zh-CN" dirty="0" smtClean="0"/>
              <a:t>70</a:t>
            </a:r>
            <a:r>
              <a:rPr lang="zh-CN" altLang="en-US" dirty="0" smtClean="0"/>
              <a:t>分</a:t>
            </a:r>
            <a:endParaRPr lang="en-US" altLang="zh-CN" dirty="0" smtClean="0"/>
          </a:p>
          <a:p>
            <a:r>
              <a:rPr lang="zh-CN" altLang="en-US" dirty="0" smtClean="0"/>
              <a:t>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大乔：</a:t>
            </a:r>
            <a:r>
              <a:rPr lang="en-US" altLang="zh-CN" dirty="0" smtClean="0"/>
              <a:t>14</a:t>
            </a:r>
            <a:r>
              <a:rPr lang="zh-CN" altLang="en-US" dirty="0" smtClean="0"/>
              <a:t>分</a:t>
            </a:r>
            <a:endParaRPr lang="en-US" altLang="zh-CN" dirty="0" smtClean="0"/>
          </a:p>
          <a:p>
            <a:r>
              <a:rPr lang="zh-CN" altLang="en-US" dirty="0" smtClean="0"/>
              <a:t>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甄姬：</a:t>
            </a:r>
            <a:r>
              <a:rPr lang="en-US" altLang="zh-CN" dirty="0" smtClean="0"/>
              <a:t>93</a:t>
            </a:r>
            <a:r>
              <a:rPr lang="zh-CN" altLang="en-US" dirty="0" smtClean="0"/>
              <a:t>分</a:t>
            </a:r>
            <a:endParaRPr lang="en-US" altLang="zh-CN" dirty="0" smtClean="0"/>
          </a:p>
          <a:p>
            <a:r>
              <a:rPr lang="zh-CN" altLang="en-US" dirty="0" smtClean="0"/>
              <a:t>而暗将的评分被固定为</a:t>
            </a:r>
            <a:r>
              <a:rPr lang="en-US" altLang="zh-CN" dirty="0" smtClean="0"/>
              <a:t>50</a:t>
            </a:r>
            <a:r>
              <a:rPr lang="zh-CN" altLang="en-US" dirty="0" smtClean="0"/>
              <a:t>分</a:t>
            </a:r>
            <a:endParaRPr lang="en-US" altLang="zh-CN" dirty="0" smtClean="0"/>
          </a:p>
          <a:p>
            <a:r>
              <a:rPr lang="zh-CN" altLang="en-US" dirty="0" smtClean="0"/>
              <a:t>所以</a:t>
            </a:r>
            <a:r>
              <a:rPr lang="en-US" altLang="zh-CN" dirty="0" smtClean="0"/>
              <a:t>AI</a:t>
            </a:r>
            <a:r>
              <a:rPr lang="zh-CN" altLang="en-US" dirty="0" smtClean="0"/>
              <a:t>向电脑玩家推荐的选将是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甄姬，其次周瑜。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65124"/>
            <a:ext cx="5153167" cy="5866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47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分析过程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r>
              <a:rPr lang="zh-CN" altLang="en-US" dirty="0" smtClean="0"/>
              <a:t>首先排除流离、借刀杀人等特殊情况</a:t>
            </a:r>
            <a:endParaRPr lang="en-US" altLang="zh-CN" dirty="0" smtClean="0"/>
          </a:p>
          <a:p>
            <a:r>
              <a:rPr lang="zh-CN" altLang="en-US" dirty="0" smtClean="0"/>
              <a:t>然后，由于杀的目标角色（张角）有技能“雷击”</a:t>
            </a:r>
            <a:endParaRPr lang="en-US" altLang="zh-CN" dirty="0" smtClean="0"/>
          </a:p>
          <a:p>
            <a:r>
              <a:rPr lang="zh-CN" altLang="en-US" dirty="0" smtClean="0"/>
              <a:t>并且从使用者（赵云）的角度，张角手牌中有</a:t>
            </a:r>
            <a:r>
              <a:rPr lang="en-US" altLang="zh-CN" dirty="0" smtClean="0"/>
              <a:t>【</a:t>
            </a:r>
            <a:r>
              <a:rPr lang="zh-CN" altLang="en-US" dirty="0" smtClean="0"/>
              <a:t>闪</a:t>
            </a:r>
            <a:r>
              <a:rPr lang="en-US" altLang="zh-CN" dirty="0" smtClean="0"/>
              <a:t>】</a:t>
            </a:r>
          </a:p>
          <a:p>
            <a:r>
              <a:rPr lang="zh-CN" altLang="en-US" dirty="0"/>
              <a:t>同时</a:t>
            </a:r>
            <a:r>
              <a:rPr lang="zh-CN" altLang="en-US" dirty="0" smtClean="0"/>
              <a:t>此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杀</a:t>
            </a:r>
            <a:r>
              <a:rPr lang="en-US" altLang="zh-CN" dirty="0" smtClean="0"/>
              <a:t>】</a:t>
            </a:r>
            <a:r>
              <a:rPr lang="zh-CN" altLang="en-US" dirty="0" smtClean="0"/>
              <a:t>不能造成</a:t>
            </a:r>
            <a:r>
              <a:rPr lang="en-US" altLang="zh-CN" dirty="0" smtClean="0"/>
              <a:t>2</a:t>
            </a:r>
            <a:r>
              <a:rPr lang="zh-CN" altLang="en-US" dirty="0" smtClean="0"/>
              <a:t>点以上的大伤害</a:t>
            </a:r>
            <a:endParaRPr lang="en-US" altLang="zh-CN" dirty="0" smtClean="0"/>
          </a:p>
          <a:p>
            <a:r>
              <a:rPr lang="zh-CN" altLang="en-US" dirty="0"/>
              <a:t>以及</a:t>
            </a:r>
            <a:r>
              <a:rPr lang="zh-CN" altLang="en-US" dirty="0" smtClean="0"/>
              <a:t>场上存在明确的反贼角色（夏侯渊等）</a:t>
            </a:r>
            <a:endParaRPr lang="en-US" altLang="zh-CN" dirty="0" smtClean="0"/>
          </a:p>
          <a:p>
            <a:r>
              <a:rPr lang="zh-CN" altLang="en-US" dirty="0" smtClean="0"/>
              <a:t>而且赵云没有技能“烈弓”，而张角需要发动技能“雷击”</a:t>
            </a:r>
            <a:endParaRPr lang="en-US" altLang="zh-CN" dirty="0" smtClean="0"/>
          </a:p>
          <a:p>
            <a:r>
              <a:rPr lang="zh-CN" altLang="en-US" dirty="0" smtClean="0"/>
              <a:t>所以认为这是在与张角做配合，是对主公张角示好的行为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结果：赵云的“偏忠”计量上升，在当前局面下不会被认为是内奸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3095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事后验证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赵云的身份是忠臣，判断正确</a:t>
            </a:r>
            <a:endParaRPr lang="en-US" altLang="zh-CN" dirty="0" smtClean="0"/>
          </a:p>
          <a:p>
            <a:r>
              <a:rPr lang="zh-CN" altLang="en-US" dirty="0" smtClean="0"/>
              <a:t>其他角色的身份如下：</a:t>
            </a:r>
            <a:endParaRPr lang="en-US" altLang="zh-CN" dirty="0" smtClean="0"/>
          </a:p>
          <a:p>
            <a:r>
              <a:rPr lang="en-US" altLang="zh-CN" dirty="0" smtClean="0"/>
              <a:t>3</a:t>
            </a:r>
            <a:r>
              <a:rPr lang="zh-CN" altLang="en-US" dirty="0" smtClean="0"/>
              <a:t>号位：风</a:t>
            </a:r>
            <a:r>
              <a:rPr lang="en-US" altLang="zh-CN" dirty="0" smtClean="0"/>
              <a:t>·</a:t>
            </a:r>
            <a:r>
              <a:rPr lang="zh-CN" altLang="en-US" dirty="0" smtClean="0"/>
              <a:t>夏侯渊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反贼</a:t>
            </a:r>
            <a:endParaRPr lang="en-US" altLang="zh-CN" dirty="0" smtClean="0"/>
          </a:p>
          <a:p>
            <a:r>
              <a:rPr lang="en-US" altLang="zh-CN" dirty="0" smtClean="0"/>
              <a:t>4</a:t>
            </a:r>
            <a:r>
              <a:rPr lang="zh-CN" altLang="en-US" dirty="0" smtClean="0"/>
              <a:t>号位：新风</a:t>
            </a:r>
            <a:r>
              <a:rPr lang="en-US" altLang="zh-CN" dirty="0" smtClean="0"/>
              <a:t>·</a:t>
            </a:r>
            <a:r>
              <a:rPr lang="zh-CN" altLang="en-US" dirty="0" smtClean="0"/>
              <a:t>于吉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反贼</a:t>
            </a:r>
            <a:endParaRPr lang="en-US" altLang="zh-CN" dirty="0" smtClean="0"/>
          </a:p>
          <a:p>
            <a:r>
              <a:rPr lang="en-US" altLang="zh-CN" dirty="0" smtClean="0"/>
              <a:t>5</a:t>
            </a:r>
            <a:r>
              <a:rPr lang="zh-CN" altLang="en-US" dirty="0" smtClean="0"/>
              <a:t>号位：标准版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孙权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内奸</a:t>
            </a:r>
            <a:endParaRPr lang="en-US" altLang="zh-CN" dirty="0" smtClean="0"/>
          </a:p>
          <a:p>
            <a:r>
              <a:rPr lang="en-US" altLang="zh-CN" dirty="0" smtClean="0"/>
              <a:t>6</a:t>
            </a:r>
            <a:r>
              <a:rPr lang="zh-CN" altLang="en-US" dirty="0" smtClean="0"/>
              <a:t>号位：新标准版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郭嘉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反贼</a:t>
            </a:r>
            <a:endParaRPr lang="en-US" altLang="zh-CN" dirty="0" smtClean="0"/>
          </a:p>
          <a:p>
            <a:r>
              <a:rPr lang="en-US" altLang="zh-CN" dirty="0" smtClean="0"/>
              <a:t>7</a:t>
            </a:r>
            <a:r>
              <a:rPr lang="zh-CN" altLang="en-US" dirty="0" smtClean="0"/>
              <a:t>号位：标准版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甄姬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反贼</a:t>
            </a:r>
            <a:endParaRPr lang="en-US" altLang="zh-CN" dirty="0" smtClean="0"/>
          </a:p>
          <a:p>
            <a:r>
              <a:rPr lang="en-US" altLang="zh-CN" dirty="0" smtClean="0"/>
              <a:t>8</a:t>
            </a:r>
            <a:r>
              <a:rPr lang="zh-CN" altLang="en-US" dirty="0" smtClean="0"/>
              <a:t>号位：新标准版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吕蒙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忠臣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88387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身份判断举例（二）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>
            <a:noAutofit/>
          </a:bodyPr>
          <a:lstStyle/>
          <a:p>
            <a:r>
              <a:rPr lang="zh-CN" altLang="en-US" dirty="0" smtClean="0"/>
              <a:t>游戏第一轮，还没有角色跳过身份，目前场上形势如下：</a:t>
            </a:r>
            <a:endParaRPr lang="en-US" altLang="zh-CN" dirty="0" smtClean="0"/>
          </a:p>
          <a:p>
            <a:r>
              <a:rPr lang="en-US" altLang="zh-CN" dirty="0" smtClean="0"/>
              <a:t>1</a:t>
            </a:r>
            <a:r>
              <a:rPr lang="zh-CN" altLang="en-US" dirty="0" smtClean="0"/>
              <a:t>号位：标准版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刘备（主公，</a:t>
            </a:r>
            <a:r>
              <a:rPr lang="en-US" altLang="zh-CN" dirty="0"/>
              <a:t>5</a:t>
            </a:r>
            <a:r>
              <a:rPr lang="zh-CN" altLang="en-US" dirty="0" smtClean="0"/>
              <a:t>体力</a:t>
            </a:r>
            <a:r>
              <a:rPr lang="en-US" altLang="zh-CN" dirty="0"/>
              <a:t>5</a:t>
            </a:r>
            <a:r>
              <a:rPr lang="zh-CN" altLang="en-US" dirty="0" smtClean="0"/>
              <a:t>牌）</a:t>
            </a:r>
            <a:endParaRPr lang="en-US" altLang="zh-CN" dirty="0" smtClean="0"/>
          </a:p>
          <a:p>
            <a:r>
              <a:rPr lang="en-US" altLang="zh-CN" dirty="0" smtClean="0"/>
              <a:t>2</a:t>
            </a:r>
            <a:r>
              <a:rPr lang="zh-CN" altLang="en-US" dirty="0" smtClean="0"/>
              <a:t>号位：火</a:t>
            </a:r>
            <a:r>
              <a:rPr lang="en-US" altLang="zh-CN" dirty="0" smtClean="0"/>
              <a:t>·</a:t>
            </a:r>
            <a:r>
              <a:rPr lang="zh-CN" altLang="en-US" dirty="0" smtClean="0"/>
              <a:t>诸葛亮（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体力</a:t>
            </a:r>
            <a:r>
              <a:rPr lang="en-US" altLang="zh-CN" dirty="0"/>
              <a:t>3</a:t>
            </a:r>
            <a:r>
              <a:rPr lang="zh-CN" altLang="en-US" dirty="0" smtClean="0"/>
              <a:t>牌，爪黄飞电，赤兔）</a:t>
            </a:r>
            <a:endParaRPr lang="en-US" altLang="zh-CN" dirty="0" smtClean="0"/>
          </a:p>
          <a:p>
            <a:r>
              <a:rPr lang="en-US" altLang="zh-CN" dirty="0" smtClean="0"/>
              <a:t>3</a:t>
            </a:r>
            <a:r>
              <a:rPr lang="zh-CN" altLang="en-US" dirty="0" smtClean="0"/>
              <a:t>号位：标准版</a:t>
            </a:r>
            <a:r>
              <a:rPr lang="en-US" altLang="zh-CN" dirty="0" smtClean="0"/>
              <a:t>·</a:t>
            </a:r>
            <a:r>
              <a:rPr lang="zh-CN" altLang="en-US" dirty="0"/>
              <a:t>孙权</a:t>
            </a:r>
            <a:r>
              <a:rPr lang="zh-CN" altLang="en-US" dirty="0" smtClean="0"/>
              <a:t>（</a:t>
            </a:r>
            <a:r>
              <a:rPr lang="en-US" altLang="zh-CN" dirty="0" smtClean="0"/>
              <a:t>4</a:t>
            </a:r>
            <a:r>
              <a:rPr lang="zh-CN" altLang="en-US" dirty="0" smtClean="0"/>
              <a:t>体力</a:t>
            </a:r>
            <a:r>
              <a:rPr lang="en-US" altLang="zh-CN" dirty="0"/>
              <a:t>6</a:t>
            </a:r>
            <a:r>
              <a:rPr lang="zh-CN" altLang="en-US" dirty="0" smtClean="0"/>
              <a:t>牌，朱雀羽扇）</a:t>
            </a:r>
            <a:r>
              <a:rPr lang="en-US" altLang="zh-CN" dirty="0" smtClean="0"/>
              <a:t>【</a:t>
            </a:r>
            <a:r>
              <a:rPr lang="zh-CN" altLang="en-US" dirty="0" smtClean="0"/>
              <a:t>当前回合角色</a:t>
            </a:r>
            <a:r>
              <a:rPr lang="en-US" altLang="zh-CN" dirty="0" smtClean="0"/>
              <a:t>】</a:t>
            </a:r>
          </a:p>
          <a:p>
            <a:r>
              <a:rPr lang="en-US" altLang="zh-CN" dirty="0" smtClean="0"/>
              <a:t>4</a:t>
            </a:r>
            <a:r>
              <a:rPr lang="zh-CN" altLang="en-US" dirty="0" smtClean="0"/>
              <a:t>号位：标准版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甘宁（</a:t>
            </a:r>
            <a:r>
              <a:rPr lang="en-US" altLang="zh-CN" dirty="0" smtClean="0"/>
              <a:t>4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4</a:t>
            </a:r>
            <a:r>
              <a:rPr lang="zh-CN" altLang="en-US" dirty="0" smtClean="0"/>
              <a:t>牌）</a:t>
            </a:r>
            <a:endParaRPr lang="en-US" altLang="zh-CN" dirty="0" smtClean="0"/>
          </a:p>
          <a:p>
            <a:r>
              <a:rPr lang="en-US" altLang="zh-CN" dirty="0" smtClean="0"/>
              <a:t>5</a:t>
            </a:r>
            <a:r>
              <a:rPr lang="zh-CN" altLang="en-US" dirty="0" smtClean="0"/>
              <a:t>号位：新标准版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司马懿（</a:t>
            </a:r>
            <a:r>
              <a:rPr lang="en-US" altLang="zh-CN" dirty="0"/>
              <a:t>3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4</a:t>
            </a:r>
            <a:r>
              <a:rPr lang="zh-CN" altLang="en-US" dirty="0" smtClean="0"/>
              <a:t>牌）</a:t>
            </a:r>
            <a:endParaRPr lang="en-US" altLang="zh-CN" dirty="0" smtClean="0"/>
          </a:p>
          <a:p>
            <a:r>
              <a:rPr lang="en-US" altLang="zh-CN" dirty="0" smtClean="0"/>
              <a:t>6</a:t>
            </a:r>
            <a:r>
              <a:rPr lang="zh-CN" altLang="en-US" dirty="0" smtClean="0"/>
              <a:t>号位：风</a:t>
            </a:r>
            <a:r>
              <a:rPr lang="en-US" altLang="zh-CN" dirty="0" smtClean="0"/>
              <a:t>·</a:t>
            </a:r>
            <a:r>
              <a:rPr lang="zh-CN" altLang="en-US" dirty="0" smtClean="0"/>
              <a:t>周泰（</a:t>
            </a:r>
            <a:r>
              <a:rPr lang="en-US" altLang="zh-CN" dirty="0"/>
              <a:t>4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4</a:t>
            </a:r>
            <a:r>
              <a:rPr lang="zh-CN" altLang="en-US" dirty="0"/>
              <a:t>牌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en-US" altLang="zh-CN" dirty="0" smtClean="0"/>
              <a:t>7</a:t>
            </a:r>
            <a:r>
              <a:rPr lang="zh-CN" altLang="en-US" dirty="0" smtClean="0"/>
              <a:t>号位：标准版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貂蝉（</a:t>
            </a:r>
            <a:r>
              <a:rPr lang="en-US" altLang="zh-CN" dirty="0"/>
              <a:t>3</a:t>
            </a:r>
            <a:r>
              <a:rPr lang="zh-CN" altLang="en-US" dirty="0" smtClean="0"/>
              <a:t>体力</a:t>
            </a:r>
            <a:r>
              <a:rPr lang="en-US" altLang="zh-CN" dirty="0" smtClean="0"/>
              <a:t>4</a:t>
            </a:r>
            <a:r>
              <a:rPr lang="zh-CN" altLang="en-US" dirty="0"/>
              <a:t>牌</a:t>
            </a:r>
            <a:r>
              <a:rPr lang="zh-CN" altLang="en-US" dirty="0" smtClean="0"/>
              <a:t>）</a:t>
            </a:r>
            <a:r>
              <a:rPr lang="en-US" altLang="zh-CN" dirty="0" smtClean="0"/>
              <a:t>【</a:t>
            </a:r>
            <a:r>
              <a:rPr lang="zh-CN" altLang="en-US" dirty="0" smtClean="0"/>
              <a:t>主视角角色，反贼</a:t>
            </a:r>
            <a:r>
              <a:rPr lang="en-US" altLang="zh-CN" dirty="0" smtClean="0"/>
              <a:t>】</a:t>
            </a:r>
          </a:p>
          <a:p>
            <a:r>
              <a:rPr lang="en-US" altLang="zh-CN" dirty="0" smtClean="0"/>
              <a:t>8</a:t>
            </a:r>
            <a:r>
              <a:rPr lang="zh-CN" altLang="en-US" dirty="0" smtClean="0"/>
              <a:t>号位：神</a:t>
            </a:r>
            <a:r>
              <a:rPr lang="en-US" altLang="zh-CN" dirty="0" smtClean="0"/>
              <a:t>·</a:t>
            </a:r>
            <a:r>
              <a:rPr lang="zh-CN" altLang="en-US" dirty="0" smtClean="0"/>
              <a:t>司马懿（</a:t>
            </a:r>
            <a:r>
              <a:rPr lang="en-US" altLang="zh-CN" dirty="0"/>
              <a:t>4</a:t>
            </a:r>
            <a:r>
              <a:rPr lang="zh-CN" altLang="en-US" dirty="0" smtClean="0"/>
              <a:t>体力</a:t>
            </a:r>
            <a:r>
              <a:rPr lang="en-US" altLang="zh-CN" dirty="0"/>
              <a:t>4</a:t>
            </a:r>
            <a:r>
              <a:rPr lang="zh-CN" altLang="en-US" dirty="0" smtClean="0"/>
              <a:t>牌）</a:t>
            </a:r>
            <a:endParaRPr lang="en-US" altLang="zh-CN" dirty="0" smtClean="0"/>
          </a:p>
          <a:p>
            <a:r>
              <a:rPr lang="zh-CN" altLang="en-US" dirty="0" smtClean="0"/>
              <a:t>此时孙权在其弃牌阶段弃牌时弃置了两张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杀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，这意味着什么？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86829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836054" cy="4503089"/>
          </a:xfrm>
        </p:spPr>
        <p:txBody>
          <a:bodyPr/>
          <a:lstStyle/>
          <a:p>
            <a:r>
              <a:rPr lang="zh-CN" altLang="en-US" dirty="0" smtClean="0"/>
              <a:t>身份判断举例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6156101"/>
            <a:ext cx="10515600" cy="701897"/>
          </a:xfrm>
        </p:spPr>
        <p:txBody>
          <a:bodyPr/>
          <a:lstStyle/>
          <a:p>
            <a:r>
              <a:rPr lang="zh-CN" altLang="en-US" dirty="0" smtClean="0"/>
              <a:t>如何评价孙权的这一行为？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054" y="0"/>
            <a:ext cx="11355946" cy="606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3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分析过程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孙权弃置了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杀</a:t>
            </a:r>
            <a:r>
              <a:rPr lang="en-US" altLang="zh-CN" dirty="0" smtClean="0"/>
              <a:t>】</a:t>
            </a:r>
            <a:endParaRPr lang="en-US" altLang="zh-CN" dirty="0"/>
          </a:p>
          <a:p>
            <a:r>
              <a:rPr lang="zh-CN" altLang="en-US" dirty="0" smtClean="0"/>
              <a:t>而孙权装备有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朱雀羽扇</a:t>
            </a:r>
            <a:r>
              <a:rPr lang="en-US" altLang="zh-CN" dirty="0" smtClean="0"/>
              <a:t>】</a:t>
            </a:r>
            <a:r>
              <a:rPr lang="zh-CN" altLang="en-US" dirty="0" smtClean="0"/>
              <a:t>是可以杀到刘备主公的</a:t>
            </a:r>
            <a:endParaRPr lang="en-US" altLang="zh-CN" dirty="0" smtClean="0"/>
          </a:p>
          <a:p>
            <a:r>
              <a:rPr lang="zh-CN" altLang="en-US" dirty="0" smtClean="0"/>
              <a:t>而且刘备也没有影响其他角色使用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杀</a:t>
            </a:r>
            <a:r>
              <a:rPr lang="en-US" altLang="zh-CN" dirty="0" smtClean="0"/>
              <a:t>】</a:t>
            </a:r>
            <a:r>
              <a:rPr lang="zh-CN" altLang="en-US" dirty="0" smtClean="0"/>
              <a:t>的技能</a:t>
            </a:r>
            <a:endParaRPr lang="en-US" altLang="zh-CN" dirty="0" smtClean="0"/>
          </a:p>
          <a:p>
            <a:r>
              <a:rPr lang="zh-CN" altLang="en-US" dirty="0" smtClean="0"/>
              <a:t>但孙权还是把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杀</a:t>
            </a:r>
            <a:r>
              <a:rPr lang="en-US" altLang="zh-CN" dirty="0" smtClean="0"/>
              <a:t>】</a:t>
            </a:r>
            <a:r>
              <a:rPr lang="zh-CN" altLang="en-US" dirty="0" smtClean="0"/>
              <a:t>弃掉了</a:t>
            </a:r>
            <a:endParaRPr lang="en-US" altLang="zh-CN" dirty="0" smtClean="0"/>
          </a:p>
          <a:p>
            <a:r>
              <a:rPr lang="zh-CN" altLang="en-US" dirty="0" smtClean="0"/>
              <a:t>所以认为这是对刘备主公表示友好的行为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结果：孙权的“偏忠”计量上升，在当前局面下被视为忠臣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10213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事后验证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孙权的身份是内奸，在第一轮可以认为偏忠，判断正确</a:t>
            </a:r>
            <a:endParaRPr lang="en-US" altLang="zh-CN" dirty="0" smtClean="0"/>
          </a:p>
          <a:p>
            <a:r>
              <a:rPr lang="zh-CN" altLang="en-US" dirty="0" smtClean="0"/>
              <a:t>其他角色身份为：</a:t>
            </a:r>
            <a:endParaRPr lang="en-US" altLang="zh-CN" dirty="0" smtClean="0"/>
          </a:p>
          <a:p>
            <a:r>
              <a:rPr lang="en-US" altLang="zh-CN" dirty="0" smtClean="0"/>
              <a:t>2</a:t>
            </a:r>
            <a:r>
              <a:rPr lang="zh-CN" altLang="en-US" dirty="0" smtClean="0"/>
              <a:t>号位：火</a:t>
            </a:r>
            <a:r>
              <a:rPr lang="en-US" altLang="zh-CN" dirty="0" smtClean="0"/>
              <a:t>·</a:t>
            </a:r>
            <a:r>
              <a:rPr lang="zh-CN" altLang="en-US" dirty="0" smtClean="0"/>
              <a:t>诸葛亮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忠臣</a:t>
            </a:r>
            <a:endParaRPr lang="en-US" altLang="zh-CN" dirty="0" smtClean="0"/>
          </a:p>
          <a:p>
            <a:r>
              <a:rPr lang="en-US" altLang="zh-CN" dirty="0" smtClean="0"/>
              <a:t>4</a:t>
            </a:r>
            <a:r>
              <a:rPr lang="zh-CN" altLang="en-US" dirty="0" smtClean="0"/>
              <a:t>号位：标准版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甘宁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反贼</a:t>
            </a:r>
            <a:endParaRPr lang="en-US" altLang="zh-CN" dirty="0" smtClean="0"/>
          </a:p>
          <a:p>
            <a:r>
              <a:rPr lang="en-US" altLang="zh-CN" dirty="0" smtClean="0"/>
              <a:t>5</a:t>
            </a:r>
            <a:r>
              <a:rPr lang="zh-CN" altLang="en-US" dirty="0" smtClean="0"/>
              <a:t>号位：新标准版</a:t>
            </a:r>
            <a:r>
              <a:rPr lang="en-US" altLang="zh-CN" dirty="0" smtClean="0"/>
              <a:t>·</a:t>
            </a:r>
            <a:r>
              <a:rPr lang="zh-CN" altLang="en-US" dirty="0" smtClean="0"/>
              <a:t>司马懿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反贼</a:t>
            </a:r>
            <a:endParaRPr lang="en-US" altLang="zh-CN" dirty="0" smtClean="0"/>
          </a:p>
          <a:p>
            <a:r>
              <a:rPr lang="en-US" altLang="zh-CN" dirty="0" smtClean="0"/>
              <a:t>6</a:t>
            </a:r>
            <a:r>
              <a:rPr lang="zh-CN" altLang="en-US" dirty="0" smtClean="0"/>
              <a:t>号位：风</a:t>
            </a:r>
            <a:r>
              <a:rPr lang="en-US" altLang="zh-CN" dirty="0" smtClean="0"/>
              <a:t>·</a:t>
            </a:r>
            <a:r>
              <a:rPr lang="zh-CN" altLang="en-US" dirty="0" smtClean="0"/>
              <a:t>周泰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反贼</a:t>
            </a:r>
            <a:endParaRPr lang="en-US" altLang="zh-CN" dirty="0" smtClean="0"/>
          </a:p>
          <a:p>
            <a:r>
              <a:rPr lang="en-US" altLang="zh-CN" dirty="0" smtClean="0"/>
              <a:t>8</a:t>
            </a:r>
            <a:r>
              <a:rPr lang="zh-CN" altLang="en-US" dirty="0" smtClean="0"/>
              <a:t>号位：神</a:t>
            </a:r>
            <a:r>
              <a:rPr lang="en-US" altLang="zh-CN" dirty="0" smtClean="0"/>
              <a:t>·</a:t>
            </a:r>
            <a:r>
              <a:rPr lang="zh-CN" altLang="en-US" dirty="0" smtClean="0"/>
              <a:t>司马懿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忠臣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86407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场景</a:t>
            </a:r>
            <a:r>
              <a:rPr lang="en-US" altLang="zh-CN" dirty="0" smtClean="0"/>
              <a:t>5</a:t>
            </a:r>
            <a:r>
              <a:rPr lang="zh-CN" altLang="en-US" dirty="0" smtClean="0"/>
              <a:t>：分析局势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首先统计场上忠臣和反贼的人数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如果没有反贼、有忠臣存活：主忠优势（评分：</a:t>
            </a:r>
            <a:r>
              <a:rPr lang="en-US" altLang="zh-CN" dirty="0" smtClean="0"/>
              <a:t>99</a:t>
            </a:r>
            <a:r>
              <a:rPr lang="zh-CN" altLang="en-US" dirty="0" smtClean="0"/>
              <a:t>分）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如果没有忠臣、有反贼存活：反贼优势（评分：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―</a:t>
            </a:r>
            <a:r>
              <a:rPr lang="en-US" altLang="zh-CN" dirty="0" smtClean="0"/>
              <a:t>99</a:t>
            </a:r>
            <a:r>
              <a:rPr lang="zh-CN" altLang="en-US" dirty="0" smtClean="0"/>
              <a:t>分）</a:t>
            </a:r>
            <a:endParaRPr lang="en-US" altLang="zh-CN" dirty="0" smtClean="0"/>
          </a:p>
          <a:p>
            <a:r>
              <a:rPr lang="zh-CN" altLang="en-US" dirty="0" smtClean="0"/>
              <a:t>然后根据所有存活角色的体力、防御力，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以及主公状态等情况为局势进行评分</a:t>
            </a:r>
            <a:endParaRPr lang="en-US" altLang="zh-CN" dirty="0" smtClean="0"/>
          </a:p>
          <a:p>
            <a:r>
              <a:rPr lang="zh-CN" altLang="en-US" dirty="0" smtClean="0"/>
              <a:t>最后根据评分得出当前局势</a:t>
            </a:r>
            <a:endParaRPr lang="en-US" altLang="zh-CN" dirty="0" smtClean="0"/>
          </a:p>
          <a:p>
            <a:r>
              <a:rPr lang="zh-CN" altLang="en-US" dirty="0" smtClean="0"/>
              <a:t>评分越高，局势越倾向于主忠方；越低，越倾向于反贼方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4817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两个评分公式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1825625"/>
            <a:ext cx="12192000" cy="4351338"/>
          </a:xfrm>
        </p:spPr>
        <p:txBody>
          <a:bodyPr/>
          <a:lstStyle/>
          <a:p>
            <a:r>
              <a:rPr lang="zh-CN" altLang="en-US" dirty="0" smtClean="0"/>
              <a:t>局势评分</a:t>
            </a:r>
            <a:r>
              <a:rPr lang="zh-CN" altLang="en-US" dirty="0"/>
              <a:t>公式：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局势评分＝主忠</a:t>
            </a:r>
            <a:r>
              <a:rPr lang="zh-CN" altLang="en-US" dirty="0" smtClean="0"/>
              <a:t>评分和</a:t>
            </a:r>
            <a:r>
              <a:rPr lang="en-US" altLang="zh-CN" dirty="0" smtClean="0">
                <a:latin typeface="宋体" panose="02010600030101010101" pitchFamily="2" charset="-122"/>
              </a:rPr>
              <a:t>―</a:t>
            </a:r>
            <a:r>
              <a:rPr lang="zh-CN" altLang="en-US" dirty="0">
                <a:latin typeface="宋体" panose="02010600030101010101" pitchFamily="2" charset="-122"/>
              </a:rPr>
              <a:t>反贼</a:t>
            </a:r>
            <a:r>
              <a:rPr lang="zh-CN" altLang="en-US" dirty="0" smtClean="0">
                <a:latin typeface="宋体" panose="02010600030101010101" pitchFamily="2" charset="-122"/>
              </a:rPr>
              <a:t>评分和＋（主忠人数</a:t>
            </a:r>
            <a:r>
              <a:rPr lang="en-US" altLang="zh-CN" dirty="0">
                <a:latin typeface="宋体" panose="02010600030101010101" pitchFamily="2" charset="-122"/>
              </a:rPr>
              <a:t>―</a:t>
            </a:r>
            <a:r>
              <a:rPr lang="zh-CN" altLang="en-US" dirty="0">
                <a:latin typeface="宋体" panose="02010600030101010101" pitchFamily="2" charset="-122"/>
              </a:rPr>
              <a:t>反贼人数）</a:t>
            </a:r>
            <a:r>
              <a:rPr lang="en-US" altLang="zh-CN" dirty="0">
                <a:latin typeface="宋体" panose="02010600030101010101" pitchFamily="2" charset="-122"/>
              </a:rPr>
              <a:t>×3</a:t>
            </a:r>
            <a:endParaRPr lang="en-US" altLang="zh-CN" dirty="0"/>
          </a:p>
          <a:p>
            <a:endParaRPr lang="en-US" altLang="zh-CN" dirty="0" smtClean="0"/>
          </a:p>
          <a:p>
            <a:r>
              <a:rPr lang="zh-CN" altLang="en-US" dirty="0" smtClean="0"/>
              <a:t>角色评分公式：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角色评分＝体力＋</a:t>
            </a:r>
            <a:r>
              <a:rPr lang="en-US" altLang="zh-CN" dirty="0">
                <a:latin typeface="宋体" panose="02010600030101010101" pitchFamily="2" charset="-122"/>
              </a:rPr>
              <a:t>max</a:t>
            </a:r>
            <a:r>
              <a:rPr lang="zh-CN" altLang="en-US" dirty="0" smtClean="0"/>
              <a:t>（防御力</a:t>
            </a:r>
            <a:r>
              <a:rPr lang="en-US" altLang="zh-CN" dirty="0" smtClean="0">
                <a:latin typeface="宋体" panose="02010600030101010101" pitchFamily="2" charset="-122"/>
              </a:rPr>
              <a:t>―</a:t>
            </a:r>
            <a:r>
              <a:rPr lang="zh-CN" altLang="en-US" dirty="0" smtClean="0">
                <a:latin typeface="宋体" panose="02010600030101010101" pitchFamily="2" charset="-122"/>
              </a:rPr>
              <a:t>体力</a:t>
            </a:r>
            <a:r>
              <a:rPr lang="en-US" altLang="zh-CN" dirty="0" smtClean="0">
                <a:latin typeface="宋体" panose="02010600030101010101" pitchFamily="2" charset="-122"/>
              </a:rPr>
              <a:t>×2</a:t>
            </a:r>
            <a:r>
              <a:rPr lang="zh-CN" altLang="en-US" dirty="0" smtClean="0">
                <a:latin typeface="宋体" panose="02010600030101010101" pitchFamily="2" charset="-122"/>
              </a:rPr>
              <a:t>，</a:t>
            </a:r>
            <a:r>
              <a:rPr lang="en-US" altLang="zh-CN" dirty="0" smtClean="0">
                <a:latin typeface="宋体" panose="02010600030101010101" pitchFamily="2" charset="-122"/>
              </a:rPr>
              <a:t>0</a:t>
            </a:r>
            <a:r>
              <a:rPr lang="zh-CN" altLang="en-US" dirty="0" smtClean="0"/>
              <a:t>）</a:t>
            </a:r>
            <a:r>
              <a:rPr lang="en-US" altLang="zh-CN" dirty="0" smtClean="0"/>
              <a:t>×</a:t>
            </a:r>
            <a:r>
              <a:rPr lang="en-US" altLang="zh-CN" dirty="0">
                <a:latin typeface="宋体" panose="02010600030101010101" pitchFamily="2" charset="-122"/>
              </a:rPr>
              <a:t>0.5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7604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局势分类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主忠优势（</a:t>
            </a:r>
            <a:r>
              <a:rPr lang="en-US" altLang="zh-CN" dirty="0"/>
              <a:t>loyalist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主忠稍优（</a:t>
            </a:r>
            <a:r>
              <a:rPr lang="en-US" altLang="zh-CN" dirty="0" err="1"/>
              <a:t>loyalish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反贼优势（</a:t>
            </a:r>
            <a:r>
              <a:rPr lang="en-US" altLang="zh-CN" dirty="0"/>
              <a:t>rebel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/>
              <a:t>反</a:t>
            </a:r>
            <a:r>
              <a:rPr lang="zh-CN" altLang="en-US" dirty="0" smtClean="0"/>
              <a:t>贼稍优（</a:t>
            </a:r>
            <a:r>
              <a:rPr lang="en-US" altLang="zh-CN" dirty="0" err="1"/>
              <a:t>rebelish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局势平衡（</a:t>
            </a:r>
            <a:r>
              <a:rPr lang="en-US" altLang="zh-CN" dirty="0"/>
              <a:t>neutral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局势纠结（</a:t>
            </a:r>
            <a:r>
              <a:rPr lang="en-US" altLang="zh-CN" dirty="0"/>
              <a:t>dilemma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01259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局势评分与局势分类的关系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8490804"/>
              </p:ext>
            </p:extLst>
          </p:nvPr>
        </p:nvGraphicFramePr>
        <p:xfrm>
          <a:off x="838200" y="1825621"/>
          <a:ext cx="10515600" cy="43948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/>
                <a:gridCol w="3505200"/>
                <a:gridCol w="3505200"/>
              </a:tblGrid>
              <a:tr h="73247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/>
                        <a:t>评分区间</a:t>
                      </a:r>
                      <a:endParaRPr lang="zh-CN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/>
                        <a:t>主公健康</a:t>
                      </a:r>
                      <a:endParaRPr lang="zh-CN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/>
                        <a:t>主公危险</a:t>
                      </a:r>
                      <a:endParaRPr lang="zh-CN" altLang="en-US" sz="2800" dirty="0"/>
                    </a:p>
                  </a:txBody>
                  <a:tcPr anchor="ctr"/>
                </a:tc>
              </a:tr>
              <a:tr h="73247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800" dirty="0" smtClean="0">
                          <a:latin typeface="宋体" panose="02010600030101010101" pitchFamily="2" charset="-122"/>
                          <a:ea typeface="+mn-ea"/>
                        </a:rPr>
                        <a:t>评分≥</a:t>
                      </a:r>
                      <a:r>
                        <a:rPr lang="en-US" altLang="zh-CN" sz="2800" dirty="0" smtClean="0">
                          <a:latin typeface="宋体" panose="02010600030101010101" pitchFamily="2" charset="-122"/>
                          <a:ea typeface="+mn-ea"/>
                        </a:rPr>
                        <a:t>4</a:t>
                      </a:r>
                      <a:endParaRPr lang="zh-CN" altLang="en-US" sz="28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1" dirty="0" smtClean="0">
                          <a:solidFill>
                            <a:srgbClr val="FF0000"/>
                          </a:solidFill>
                        </a:rPr>
                        <a:t>主忠优势</a:t>
                      </a:r>
                      <a:endParaRPr lang="zh-CN" altLang="en-US" sz="28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>
                          <a:solidFill>
                            <a:srgbClr val="7030A0"/>
                          </a:solidFill>
                        </a:rPr>
                        <a:t>局势纠结</a:t>
                      </a:r>
                      <a:endParaRPr lang="zh-CN" altLang="en-US" sz="280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</a:tr>
              <a:tr h="73247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 smtClean="0"/>
                        <a:t>2</a:t>
                      </a:r>
                      <a:r>
                        <a:rPr lang="zh-CN" altLang="en-US" sz="2800" dirty="0" smtClean="0">
                          <a:latin typeface="宋体" panose="02010600030101010101" pitchFamily="2" charset="-122"/>
                          <a:ea typeface="+mn-ea"/>
                        </a:rPr>
                        <a:t>≤</a:t>
                      </a:r>
                      <a:r>
                        <a:rPr lang="zh-CN" altLang="en-US" sz="2800" dirty="0" smtClean="0">
                          <a:latin typeface="+mn-lt"/>
                          <a:ea typeface="+mn-ea"/>
                        </a:rPr>
                        <a:t>评分</a:t>
                      </a:r>
                      <a:r>
                        <a:rPr lang="zh-CN" altLang="en-US" sz="2800" dirty="0" smtClean="0">
                          <a:latin typeface="宋体" panose="02010600030101010101" pitchFamily="2" charset="-122"/>
                          <a:ea typeface="+mn-ea"/>
                        </a:rPr>
                        <a:t>＜</a:t>
                      </a:r>
                      <a:r>
                        <a:rPr lang="en-US" altLang="zh-CN" sz="2800" dirty="0" smtClean="0">
                          <a:latin typeface="+mn-lt"/>
                          <a:ea typeface="+mn-ea"/>
                        </a:rPr>
                        <a:t>4</a:t>
                      </a:r>
                      <a:endParaRPr lang="zh-CN" altLang="en-US" sz="28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>
                          <a:solidFill>
                            <a:srgbClr val="FF0000"/>
                          </a:solidFill>
                        </a:rPr>
                        <a:t>主忠稍优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>
                          <a:solidFill>
                            <a:srgbClr val="7030A0"/>
                          </a:solidFill>
                        </a:rPr>
                        <a:t>局势纠结</a:t>
                      </a:r>
                      <a:endParaRPr lang="zh-CN" altLang="en-US" sz="280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</a:tr>
              <a:tr h="73247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 smtClean="0">
                          <a:latin typeface="宋体" panose="02010600030101010101" pitchFamily="2" charset="-122"/>
                          <a:ea typeface="+mn-ea"/>
                        </a:rPr>
                        <a:t>―</a:t>
                      </a:r>
                      <a:r>
                        <a:rPr lang="en-US" altLang="zh-CN" sz="2800" dirty="0" smtClean="0"/>
                        <a:t>2</a:t>
                      </a:r>
                      <a:r>
                        <a:rPr lang="zh-CN" altLang="en-US" sz="2800" dirty="0" smtClean="0">
                          <a:latin typeface="宋体" panose="02010600030101010101" pitchFamily="2" charset="-122"/>
                          <a:ea typeface="+mn-ea"/>
                        </a:rPr>
                        <a:t>＜</a:t>
                      </a:r>
                      <a:r>
                        <a:rPr lang="zh-CN" altLang="en-US" sz="2800" dirty="0" smtClean="0">
                          <a:latin typeface="+mn-lt"/>
                          <a:ea typeface="+mn-ea"/>
                        </a:rPr>
                        <a:t>评分</a:t>
                      </a:r>
                      <a:r>
                        <a:rPr lang="zh-CN" altLang="en-US" sz="2800" dirty="0" smtClean="0">
                          <a:latin typeface="宋体" panose="02010600030101010101" pitchFamily="2" charset="-122"/>
                          <a:ea typeface="+mn-ea"/>
                        </a:rPr>
                        <a:t>＜</a:t>
                      </a:r>
                      <a:r>
                        <a:rPr lang="en-US" altLang="zh-CN" sz="2800" dirty="0" smtClean="0">
                          <a:latin typeface="+mn-lt"/>
                          <a:ea typeface="+mn-ea"/>
                        </a:rPr>
                        <a:t>2</a:t>
                      </a:r>
                      <a:endParaRPr lang="zh-CN" altLang="en-US" sz="28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/>
                        <a:t>局势平衡</a:t>
                      </a:r>
                      <a:endParaRPr lang="zh-CN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>
                          <a:solidFill>
                            <a:srgbClr val="00B050"/>
                          </a:solidFill>
                        </a:rPr>
                        <a:t>反贼稍优</a:t>
                      </a:r>
                      <a:endParaRPr lang="zh-CN" altLang="en-US" sz="280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</a:tr>
              <a:tr h="73247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 smtClean="0">
                          <a:latin typeface="宋体" panose="02010600030101010101" pitchFamily="2" charset="-122"/>
                          <a:ea typeface="+mn-ea"/>
                        </a:rPr>
                        <a:t>―</a:t>
                      </a:r>
                      <a:r>
                        <a:rPr lang="en-US" altLang="zh-CN" sz="2800" dirty="0" smtClean="0">
                          <a:latin typeface="+mn-lt"/>
                          <a:ea typeface="+mn-ea"/>
                        </a:rPr>
                        <a:t>4</a:t>
                      </a:r>
                      <a:r>
                        <a:rPr lang="zh-CN" altLang="en-US" sz="2800" dirty="0" smtClean="0">
                          <a:latin typeface="宋体" panose="02010600030101010101" pitchFamily="2" charset="-122"/>
                          <a:ea typeface="+mn-ea"/>
                        </a:rPr>
                        <a:t>＜</a:t>
                      </a:r>
                      <a:r>
                        <a:rPr lang="zh-CN" altLang="en-US" sz="2800" dirty="0" smtClean="0">
                          <a:latin typeface="+mn-lt"/>
                          <a:ea typeface="+mn-ea"/>
                        </a:rPr>
                        <a:t>评分</a:t>
                      </a:r>
                      <a:r>
                        <a:rPr lang="zh-CN" altLang="en-US" sz="2800" dirty="0" smtClean="0">
                          <a:latin typeface="宋体" panose="02010600030101010101" pitchFamily="2" charset="-122"/>
                          <a:ea typeface="+mn-ea"/>
                        </a:rPr>
                        <a:t>≤</a:t>
                      </a:r>
                      <a:r>
                        <a:rPr lang="en-US" altLang="zh-CN" sz="2800" dirty="0" smtClean="0">
                          <a:latin typeface="宋体" panose="02010600030101010101" pitchFamily="2" charset="-122"/>
                          <a:ea typeface="+mn-ea"/>
                        </a:rPr>
                        <a:t>―</a:t>
                      </a:r>
                      <a:r>
                        <a:rPr lang="en-US" altLang="zh-CN" sz="2800" dirty="0" smtClean="0">
                          <a:latin typeface="+mn-lt"/>
                          <a:ea typeface="+mn-ea"/>
                        </a:rPr>
                        <a:t>2</a:t>
                      </a:r>
                      <a:endParaRPr lang="zh-CN" altLang="en-US" sz="28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>
                          <a:solidFill>
                            <a:srgbClr val="00B050"/>
                          </a:solidFill>
                        </a:rPr>
                        <a:t>反贼稍优</a:t>
                      </a:r>
                      <a:endParaRPr lang="zh-CN" altLang="en-US" sz="280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1" dirty="0" smtClean="0">
                          <a:solidFill>
                            <a:srgbClr val="00B050"/>
                          </a:solidFill>
                        </a:rPr>
                        <a:t>反贼优势</a:t>
                      </a:r>
                      <a:endParaRPr lang="zh-CN" altLang="en-US" sz="2800" b="1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</a:tr>
              <a:tr h="73247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800" dirty="0" smtClean="0">
                          <a:latin typeface="+mn-lt"/>
                          <a:ea typeface="+mn-ea"/>
                        </a:rPr>
                        <a:t>评分</a:t>
                      </a:r>
                      <a:r>
                        <a:rPr lang="zh-CN" altLang="en-US" sz="2800" dirty="0" smtClean="0">
                          <a:latin typeface="宋体" panose="02010600030101010101" pitchFamily="2" charset="-122"/>
                          <a:ea typeface="+mn-ea"/>
                        </a:rPr>
                        <a:t>≤</a:t>
                      </a:r>
                      <a:r>
                        <a:rPr lang="en-US" altLang="zh-CN" sz="2800" dirty="0" smtClean="0">
                          <a:latin typeface="宋体" panose="02010600030101010101" pitchFamily="2" charset="-122"/>
                          <a:ea typeface="+mn-ea"/>
                        </a:rPr>
                        <a:t>―</a:t>
                      </a:r>
                      <a:r>
                        <a:rPr lang="en-US" altLang="zh-CN" sz="2800" dirty="0" smtClean="0">
                          <a:latin typeface="+mn-lt"/>
                          <a:ea typeface="+mn-ea"/>
                        </a:rPr>
                        <a:t>4</a:t>
                      </a:r>
                      <a:endParaRPr lang="zh-CN" altLang="en-US" sz="2800" dirty="0" smtClean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2800" b="1" dirty="0" smtClean="0">
                          <a:solidFill>
                            <a:srgbClr val="00B050"/>
                          </a:solidFill>
                        </a:rPr>
                        <a:t>反贼优势</a:t>
                      </a:r>
                      <a:endParaRPr lang="zh-CN" altLang="en-US" sz="2800" b="1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377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3737</TotalTime>
  <Words>8502</Words>
  <Application>Microsoft Office PowerPoint</Application>
  <PresentationFormat>宽屏</PresentationFormat>
  <Paragraphs>1015</Paragraphs>
  <Slides>126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126</vt:i4>
      </vt:variant>
    </vt:vector>
  </HeadingPairs>
  <TitlesOfParts>
    <vt:vector size="133" baseType="lpstr">
      <vt:lpstr>华文楷体</vt:lpstr>
      <vt:lpstr>楷体</vt:lpstr>
      <vt:lpstr>宋体</vt:lpstr>
      <vt:lpstr>Arial</vt:lpstr>
      <vt:lpstr>Calibri</vt:lpstr>
      <vt:lpstr>Calibri Light</vt:lpstr>
      <vt:lpstr>Office 主题</vt:lpstr>
      <vt:lpstr>AI系统设计分析</vt:lpstr>
      <vt:lpstr>版本信息</vt:lpstr>
      <vt:lpstr>什么是AI？</vt:lpstr>
      <vt:lpstr>那么，什么又是太阳神三国杀的AI？</vt:lpstr>
      <vt:lpstr>目录</vt:lpstr>
      <vt:lpstr>选将AI</vt:lpstr>
      <vt:lpstr>情况1：KOF模式（02_1v1）选将</vt:lpstr>
      <vt:lpstr>选将举例</vt:lpstr>
      <vt:lpstr>选将举例（解）</vt:lpstr>
      <vt:lpstr>情况2：3v3对战模式（06_3v3）选将</vt:lpstr>
      <vt:lpstr>情况3：身份局选将</vt:lpstr>
      <vt:lpstr>基础分</vt:lpstr>
      <vt:lpstr>匹配分</vt:lpstr>
      <vt:lpstr>选将举例</vt:lpstr>
      <vt:lpstr>忠臣评分表（节选）</vt:lpstr>
      <vt:lpstr>选将举例（火·典韦）</vt:lpstr>
      <vt:lpstr>选将举例（风·夏侯渊）</vt:lpstr>
      <vt:lpstr>选将举例（标准版·孙权）</vt:lpstr>
      <vt:lpstr>选将举例（风·张角）</vt:lpstr>
      <vt:lpstr>选将举例（神·赵云）</vt:lpstr>
      <vt:lpstr>选将举例（解）</vt:lpstr>
      <vt:lpstr>情况4：双将模式选择副将</vt:lpstr>
      <vt:lpstr>选将举例</vt:lpstr>
      <vt:lpstr>双将评分表（节选）</vt:lpstr>
      <vt:lpstr>选将举例（标准版·张辽）</vt:lpstr>
      <vt:lpstr>选将举例（标准版·甘宁）</vt:lpstr>
      <vt:lpstr>选将举例（标准版·孙尚香）</vt:lpstr>
      <vt:lpstr>选将举例（新标准版·华佗）</vt:lpstr>
      <vt:lpstr>选将举例（标准版·刘备）</vt:lpstr>
      <vt:lpstr>选将举例（解）</vt:lpstr>
      <vt:lpstr>托管AI</vt:lpstr>
      <vt:lpstr>高级AI</vt:lpstr>
      <vt:lpstr>场景1：出牌阶段主动使用牌</vt:lpstr>
      <vt:lpstr>出牌举例</vt:lpstr>
      <vt:lpstr>出牌举例</vt:lpstr>
      <vt:lpstr>确定所有可能将使用的卡牌</vt:lpstr>
      <vt:lpstr>尝试使用，选出所有可用卡牌</vt:lpstr>
      <vt:lpstr>计算卡牌的使用优先级</vt:lpstr>
      <vt:lpstr>获取预设的“使用优先级”</vt:lpstr>
      <vt:lpstr>计算“动态使用优先级”</vt:lpstr>
      <vt:lpstr>按优先级排序</vt:lpstr>
      <vt:lpstr>确定使用方式</vt:lpstr>
      <vt:lpstr>确定使用方式（续）</vt:lpstr>
      <vt:lpstr>神杀技能分类</vt:lpstr>
      <vt:lpstr>关键概念：技能卡</vt:lpstr>
      <vt:lpstr>关键概念：技能卡</vt:lpstr>
      <vt:lpstr>出牌举例（二）</vt:lpstr>
      <vt:lpstr>出牌举例</vt:lpstr>
      <vt:lpstr>思路是一样的</vt:lpstr>
      <vt:lpstr>确定所有将可能使用的卡牌</vt:lpstr>
      <vt:lpstr>尝试使用，确定所有可用卡牌</vt:lpstr>
      <vt:lpstr>例行公事……</vt:lpstr>
      <vt:lpstr>确定技能卡构成</vt:lpstr>
      <vt:lpstr>确定技能卡的使用目标</vt:lpstr>
      <vt:lpstr>最终结果</vt:lpstr>
      <vt:lpstr>场景2：响应请求</vt:lpstr>
      <vt:lpstr>请求类型及相应的处理方案登记表</vt:lpstr>
      <vt:lpstr>请求类型及相应的处理方案登记表（续）</vt:lpstr>
      <vt:lpstr>响应举例</vt:lpstr>
      <vt:lpstr>响应举例</vt:lpstr>
      <vt:lpstr>响应处理过程</vt:lpstr>
      <vt:lpstr>处理方案的具体决策过程</vt:lpstr>
      <vt:lpstr>处理方案的具体决策过程（续）</vt:lpstr>
      <vt:lpstr>首要技能（sgs.priority_skill）名单</vt:lpstr>
      <vt:lpstr>技能按效果分类</vt:lpstr>
      <vt:lpstr>技能按效果分类（续）</vt:lpstr>
      <vt:lpstr>场景3：弃牌阶段弃牌</vt:lpstr>
      <vt:lpstr>卡牌的保留价值</vt:lpstr>
      <vt:lpstr>弃牌举例</vt:lpstr>
      <vt:lpstr>弃牌举例</vt:lpstr>
      <vt:lpstr>获取预设的“卡牌保留值”</vt:lpstr>
      <vt:lpstr>获取预设的其它保留值</vt:lpstr>
      <vt:lpstr>计算“动态保留值”</vt:lpstr>
      <vt:lpstr>计算“动态保留值”（续）</vt:lpstr>
      <vt:lpstr>场景4：身份判断</vt:lpstr>
      <vt:lpstr>身份的种类</vt:lpstr>
      <vt:lpstr>仇恨值（intention）</vt:lpstr>
      <vt:lpstr>filterEvent函数</vt:lpstr>
      <vt:lpstr>做出决定（sgs.ChoiceMade）</vt:lpstr>
      <vt:lpstr>仇恨值在“做出决定”中的体现</vt:lpstr>
      <vt:lpstr>与“做出决定”有关的两类仇恨值</vt:lpstr>
      <vt:lpstr>决定使用无懈可击的仇恨值</vt:lpstr>
      <vt:lpstr>卡牌确认目标后（sgs.TargetConfirmed）</vt:lpstr>
      <vt:lpstr>卡牌使用仇恨值</vt:lpstr>
      <vt:lpstr>敌意程度与跳身份之间的关系</vt:lpstr>
      <vt:lpstr>更新“偏内”计量、判定内奸的原则</vt:lpstr>
      <vt:lpstr>特殊的跳身份行为</vt:lpstr>
      <vt:lpstr>身份判断举例</vt:lpstr>
      <vt:lpstr>身份判断举例</vt:lpstr>
      <vt:lpstr>分析过程</vt:lpstr>
      <vt:lpstr>事后验证</vt:lpstr>
      <vt:lpstr>身份判断举例（二）</vt:lpstr>
      <vt:lpstr>身份判断举例</vt:lpstr>
      <vt:lpstr>分析过程</vt:lpstr>
      <vt:lpstr>事后验证</vt:lpstr>
      <vt:lpstr>场景5：分析局势</vt:lpstr>
      <vt:lpstr>两个评分公式</vt:lpstr>
      <vt:lpstr>局势分类</vt:lpstr>
      <vt:lpstr>局势评分与局势分类的关系</vt:lpstr>
      <vt:lpstr>角色防御力</vt:lpstr>
      <vt:lpstr>局势分析举例</vt:lpstr>
      <vt:lpstr>局势分析举例</vt:lpstr>
      <vt:lpstr>初步判断</vt:lpstr>
      <vt:lpstr>计算各角色防御力（孙权）</vt:lpstr>
      <vt:lpstr>计算各角色防御力（孙尚香）</vt:lpstr>
      <vt:lpstr>计算各角色防御力（马超）</vt:lpstr>
      <vt:lpstr>计算各角色防御力（貂蝉）</vt:lpstr>
      <vt:lpstr>计算各角色防御力（夏侯渊）</vt:lpstr>
      <vt:lpstr>计算各角色防御力（周泰）</vt:lpstr>
      <vt:lpstr>计算主忠评分和</vt:lpstr>
      <vt:lpstr>计算反贼评分和</vt:lpstr>
      <vt:lpstr>局势评分</vt:lpstr>
      <vt:lpstr>场景6：聊天及其它</vt:lpstr>
      <vt:lpstr>三个登记表</vt:lpstr>
      <vt:lpstr>AI聊天过程</vt:lpstr>
      <vt:lpstr>聊天举例</vt:lpstr>
      <vt:lpstr>聊天举例</vt:lpstr>
      <vt:lpstr>聊天过程分析</vt:lpstr>
      <vt:lpstr>聊天过程分析（续）</vt:lpstr>
      <vt:lpstr>comeon函数处理过程</vt:lpstr>
      <vt:lpstr>其它的，比如某个恶趣味……</vt:lpstr>
      <vt:lpstr>救对方的情形</vt:lpstr>
      <vt:lpstr>救对方的情形（续）</vt:lpstr>
      <vt:lpstr>“鞭尸”</vt:lpstr>
      <vt:lpstr>回顾与展望</vt:lpstr>
      <vt:lpstr>谢谢大家！欢迎交流分享！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太阳神三国杀 AI系统设计分析</dc:title>
  <dc:creator>admin</dc:creator>
  <cp:lastModifiedBy>admin</cp:lastModifiedBy>
  <cp:revision>487</cp:revision>
  <dcterms:created xsi:type="dcterms:W3CDTF">2016-04-30T02:20:42Z</dcterms:created>
  <dcterms:modified xsi:type="dcterms:W3CDTF">2016-06-16T12:18:37Z</dcterms:modified>
</cp:coreProperties>
</file>